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83" r:id="rId7"/>
    <p:sldId id="284" r:id="rId8"/>
    <p:sldId id="285" r:id="rId9"/>
    <p:sldId id="286" r:id="rId10"/>
    <p:sldId id="287" r:id="rId11"/>
    <p:sldId id="288" r:id="rId12"/>
    <p:sldId id="289" r:id="rId13"/>
    <p:sldId id="264" r:id="rId14"/>
    <p:sldId id="273" r:id="rId15"/>
    <p:sldId id="275" r:id="rId16"/>
    <p:sldId id="261" r:id="rId17"/>
    <p:sldId id="262" r:id="rId18"/>
    <p:sldId id="263" r:id="rId19"/>
    <p:sldId id="265" r:id="rId20"/>
    <p:sldId id="266" r:id="rId21"/>
    <p:sldId id="267" r:id="rId22"/>
    <p:sldId id="268" r:id="rId23"/>
    <p:sldId id="269" r:id="rId24"/>
    <p:sldId id="270" r:id="rId25"/>
    <p:sldId id="271" r:id="rId26"/>
    <p:sldId id="272" r:id="rId27"/>
    <p:sldId id="274" r:id="rId28"/>
  </p:sldIdLst>
  <p:sldSz cx="18288000" cy="10287000"/>
  <p:notesSz cx="6858000" cy="9144000"/>
  <p:embeddedFontLst>
    <p:embeddedFont>
      <p:font typeface="等线" panose="02010600030101010101" pitchFamily="2" charset="-122"/>
      <p:regular r:id="rId30"/>
      <p:bold r:id="rId31"/>
    </p:embeddedFont>
    <p:embeddedFont>
      <p:font typeface="思源黑体" panose="02010600030101010101" charset="-122"/>
      <p:regular r:id="rId32"/>
    </p:embeddedFont>
    <p:embeddedFont>
      <p:font typeface="思源黑体 Bold" panose="02010600030101010101" charset="-122"/>
      <p:regular r:id="rId33"/>
    </p:embeddedFont>
    <p:embeddedFont>
      <p:font typeface="思源黑体 Heavy" panose="02010600030101010101" charset="-122"/>
      <p:regular r:id="rId34"/>
    </p:embeddedFont>
    <p:embeddedFont>
      <p:font typeface="思源黑体 Medium" panose="02010600030101010101" charset="-122"/>
      <p:regular r:id="rId35"/>
    </p:embeddedFont>
    <p:embeddedFont>
      <p:font typeface="Aharoni CLM Bold" panose="02010600030101010101" charset="-79"/>
      <p:regular r:id="rId36"/>
    </p:embeddedFont>
    <p:embeddedFont>
      <p:font typeface="Calibri" panose="020F050202020403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凡" initials="吴" lastIdx="1" clrIdx="0">
    <p:extLst>
      <p:ext uri="{19B8F6BF-5375-455C-9EA6-DF929625EA0E}">
        <p15:presenceInfo xmlns:p15="http://schemas.microsoft.com/office/powerpoint/2012/main" userId="11ee23d697005b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C3389-5192-4865-8649-25056D08F93B}" type="datetimeFigureOut">
              <a:rPr lang="zh-CN" altLang="en-US" smtClean="0"/>
              <a:t>2023/12/4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B7540E-13B7-4259-A7A7-E99B562DA52D}" type="slidenum">
              <a:rPr lang="zh-CN" altLang="en-US" smtClean="0"/>
              <a:t>‹#›</a:t>
            </a:fld>
            <a:endParaRPr lang="zh-CN" altLang="en-US"/>
          </a:p>
        </p:txBody>
      </p:sp>
    </p:spTree>
    <p:extLst>
      <p:ext uri="{BB962C8B-B14F-4D97-AF65-F5344CB8AC3E}">
        <p14:creationId xmlns:p14="http://schemas.microsoft.com/office/powerpoint/2010/main" val="1502846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80140F-0A11-44F6-A552-832738BCBDDE}" type="datetime1">
              <a:rPr lang="zh-CN" altLang="en-US" smtClean="0"/>
              <a:t>2023/12/4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A918B5-3FAC-4733-96A9-0C67AD512F97}" type="datetime1">
              <a:rPr lang="zh-CN" altLang="en-US" smtClean="0"/>
              <a:t>2023/12/4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79CE0-70ED-4DBD-A193-3D627BFFE671}" type="datetime1">
              <a:rPr lang="zh-CN" altLang="en-US" smtClean="0"/>
              <a:t>2023/12/4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F77B76-DEF6-4C2B-BA2A-928F18E65CEF}" type="datetime1">
              <a:rPr lang="zh-CN" altLang="en-US" smtClean="0"/>
              <a:t>2023/12/4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D5E4F2-FFE8-4623-8561-AC81DF4AB1C0}" type="datetime1">
              <a:rPr lang="zh-CN" altLang="en-US" smtClean="0"/>
              <a:t>2023/12/4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AEFBD1-F567-46F8-B53B-E47271E8EFBE}" type="datetime1">
              <a:rPr lang="zh-CN" altLang="en-US" smtClean="0"/>
              <a:t>2023/12/4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1293CB-CAB3-4C20-8C77-78F74ED6B16D}" type="datetime1">
              <a:rPr lang="zh-CN" altLang="en-US" smtClean="0"/>
              <a:t>2023/12/4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6D64FD-2415-4F10-8A97-DBEF7F5149E3}" type="datetime1">
              <a:rPr lang="zh-CN" altLang="en-US" smtClean="0"/>
              <a:t>2023/12/4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1EF4F1-DBD1-40E2-A686-2DA234E16B9B}" type="datetime1">
              <a:rPr lang="zh-CN" altLang="en-US" smtClean="0"/>
              <a:t>2023/12/4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99E1F6-972E-4B6E-97DF-8981EC83EEEA}" type="datetime1">
              <a:rPr lang="zh-CN" altLang="en-US" smtClean="0"/>
              <a:t>2023/12/4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B51AFC-096F-43DF-A423-DEFF3B1D08BA}" type="datetime1">
              <a:rPr lang="zh-CN" altLang="en-US" smtClean="0"/>
              <a:t>2023/12/4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A3AC9-B777-4690-BDF4-2FE574A77139}" type="datetime1">
              <a:rPr lang="zh-CN" altLang="en-US" smtClean="0"/>
              <a:t>2023/12/4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3.sv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309626"/>
            <a:chOff x="0" y="0"/>
            <a:chExt cx="4816593" cy="871671"/>
          </a:xfrm>
        </p:grpSpPr>
        <p:sp>
          <p:nvSpPr>
            <p:cNvPr id="3" name="Freeform 3"/>
            <p:cNvSpPr/>
            <p:nvPr/>
          </p:nvSpPr>
          <p:spPr>
            <a:xfrm>
              <a:off x="0" y="0"/>
              <a:ext cx="4816592" cy="871671"/>
            </a:xfrm>
            <a:custGeom>
              <a:avLst/>
              <a:gdLst/>
              <a:ahLst/>
              <a:cxnLst/>
              <a:rect l="l" t="t" r="r" b="b"/>
              <a:pathLst>
                <a:path w="4816592" h="871671">
                  <a:moveTo>
                    <a:pt x="0" y="0"/>
                  </a:moveTo>
                  <a:lnTo>
                    <a:pt x="4816592" y="0"/>
                  </a:lnTo>
                  <a:lnTo>
                    <a:pt x="4816592" y="871671"/>
                  </a:lnTo>
                  <a:lnTo>
                    <a:pt x="0" y="871671"/>
                  </a:lnTo>
                  <a:close/>
                </a:path>
              </a:pathLst>
            </a:custGeom>
            <a:solidFill>
              <a:srgbClr val="304370"/>
            </a:solidFill>
          </p:spPr>
        </p:sp>
        <p:sp>
          <p:nvSpPr>
            <p:cNvPr id="4" name="TextBox 4"/>
            <p:cNvSpPr txBox="1"/>
            <p:nvPr/>
          </p:nvSpPr>
          <p:spPr>
            <a:xfrm>
              <a:off x="0" y="-47625"/>
              <a:ext cx="4816593" cy="919296"/>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262067" y="5047502"/>
            <a:ext cx="15763866" cy="1461939"/>
          </a:xfrm>
          <a:prstGeom prst="rect">
            <a:avLst/>
          </a:prstGeom>
        </p:spPr>
        <p:txBody>
          <a:bodyPr lIns="0" tIns="0" rIns="0" bIns="0" rtlCol="0" anchor="t">
            <a:spAutoFit/>
          </a:bodyPr>
          <a:lstStyle/>
          <a:p>
            <a:pPr algn="ctr">
              <a:lnSpc>
                <a:spcPts val="11394"/>
              </a:lnSpc>
            </a:pPr>
            <a:r>
              <a:rPr lang="zh-CN" altLang="en-US" sz="10358" spc="507" dirty="0">
                <a:solidFill>
                  <a:srgbClr val="304370"/>
                </a:solidFill>
                <a:ea typeface="思源黑体 Heavy"/>
              </a:rPr>
              <a:t>飞行仿真技术课堂展示</a:t>
            </a:r>
            <a:endParaRPr lang="en-US" sz="10358" spc="507" dirty="0">
              <a:solidFill>
                <a:srgbClr val="304370"/>
              </a:solidFill>
              <a:ea typeface="思源黑体 Heavy"/>
            </a:endParaRPr>
          </a:p>
        </p:txBody>
      </p:sp>
      <p:pic>
        <p:nvPicPr>
          <p:cNvPr id="34" name="图片 33">
            <a:extLst>
              <a:ext uri="{FF2B5EF4-FFF2-40B4-BE49-F238E27FC236}">
                <a16:creationId xmlns:a16="http://schemas.microsoft.com/office/drawing/2014/main" id="{DAC8F842-6476-4F0D-8D67-B8EC2ABA5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981" y="1982486"/>
            <a:ext cx="2552700" cy="2552700"/>
          </a:xfrm>
          <a:prstGeom prst="rect">
            <a:avLst/>
          </a:prstGeom>
        </p:spPr>
      </p:pic>
      <p:graphicFrame>
        <p:nvGraphicFramePr>
          <p:cNvPr id="36" name="表格 36">
            <a:extLst>
              <a:ext uri="{FF2B5EF4-FFF2-40B4-BE49-F238E27FC236}">
                <a16:creationId xmlns:a16="http://schemas.microsoft.com/office/drawing/2014/main" id="{88BB0723-7E7E-4285-B0ED-452696C29220}"/>
              </a:ext>
            </a:extLst>
          </p:cNvPr>
          <p:cNvGraphicFramePr>
            <a:graphicFrameLocks noGrp="1"/>
          </p:cNvGraphicFramePr>
          <p:nvPr>
            <p:extLst>
              <p:ext uri="{D42A27DB-BD31-4B8C-83A1-F6EECF244321}">
                <p14:modId xmlns:p14="http://schemas.microsoft.com/office/powerpoint/2010/main" val="2780105571"/>
              </p:ext>
            </p:extLst>
          </p:nvPr>
        </p:nvGraphicFramePr>
        <p:xfrm>
          <a:off x="3947016" y="6692837"/>
          <a:ext cx="4384469" cy="3108960"/>
        </p:xfrm>
        <a:graphic>
          <a:graphicData uri="http://schemas.openxmlformats.org/drawingml/2006/table">
            <a:tbl>
              <a:tblPr firstRow="1" bandRow="1">
                <a:tableStyleId>{5C22544A-7EE6-4342-B048-85BDC9FD1C3A}</a:tableStyleId>
              </a:tblPr>
              <a:tblGrid>
                <a:gridCol w="2257652">
                  <a:extLst>
                    <a:ext uri="{9D8B030D-6E8A-4147-A177-3AD203B41FA5}">
                      <a16:colId xmlns:a16="http://schemas.microsoft.com/office/drawing/2014/main" val="2912795657"/>
                    </a:ext>
                  </a:extLst>
                </a:gridCol>
                <a:gridCol w="2126817">
                  <a:extLst>
                    <a:ext uri="{9D8B030D-6E8A-4147-A177-3AD203B41FA5}">
                      <a16:colId xmlns:a16="http://schemas.microsoft.com/office/drawing/2014/main" val="1590675424"/>
                    </a:ext>
                  </a:extLst>
                </a:gridCol>
              </a:tblGrid>
              <a:tr h="504964">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小组成员：</a:t>
                      </a:r>
                      <a:endParaRPr lang="en-US" altLang="zh-CN" sz="2800" spc="359" dirty="0">
                        <a:solidFill>
                          <a:srgbClr val="304370"/>
                        </a:solidFill>
                        <a:latin typeface="思源黑体 Medium"/>
                        <a:ea typeface="思源黑体 Medium"/>
                      </a:endParaRPr>
                    </a:p>
                    <a:p>
                      <a:endParaRPr lang="zh-CN" altLang="en-US"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石芳瑜</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155166"/>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周奥成</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4185486"/>
                  </a:ext>
                </a:extLst>
              </a:tr>
              <a:tr h="504964">
                <a:tc vMerge="1">
                  <a:txBody>
                    <a:bodyPr/>
                    <a:lstStyle/>
                    <a:p>
                      <a:endParaRPr lang="zh-CN" altLang="en-US" dirty="0"/>
                    </a:p>
                  </a:txBody>
                  <a:tcPr>
                    <a:solidFill>
                      <a:srgbClr val="EEF2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kern="1200" spc="359" dirty="0">
                          <a:solidFill>
                            <a:srgbClr val="304370"/>
                          </a:solidFill>
                          <a:latin typeface="思源黑体 Medium"/>
                          <a:ea typeface="思源黑体 Medium"/>
                          <a:cs typeface="+mn-cs"/>
                        </a:rPr>
                        <a:t>赵一迪</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2656684"/>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朱俊帆</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815875"/>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杨和鹭</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2434667"/>
                  </a:ext>
                </a:extLst>
              </a:tr>
              <a:tr h="504964">
                <a:tc vMerge="1">
                  <a:txBody>
                    <a:bodyPr/>
                    <a:lstStyle/>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吴凡</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051052"/>
                  </a:ext>
                </a:extLst>
              </a:tr>
            </a:tbl>
          </a:graphicData>
        </a:graphic>
      </p:graphicFrame>
      <p:graphicFrame>
        <p:nvGraphicFramePr>
          <p:cNvPr id="39" name="表格 36">
            <a:extLst>
              <a:ext uri="{FF2B5EF4-FFF2-40B4-BE49-F238E27FC236}">
                <a16:creationId xmlns:a16="http://schemas.microsoft.com/office/drawing/2014/main" id="{07E312F5-E4B4-4F62-81DF-6190AA166C58}"/>
              </a:ext>
            </a:extLst>
          </p:cNvPr>
          <p:cNvGraphicFramePr>
            <a:graphicFrameLocks noGrp="1"/>
          </p:cNvGraphicFramePr>
          <p:nvPr>
            <p:extLst>
              <p:ext uri="{D42A27DB-BD31-4B8C-83A1-F6EECF244321}">
                <p14:modId xmlns:p14="http://schemas.microsoft.com/office/powerpoint/2010/main" val="2152009146"/>
              </p:ext>
            </p:extLst>
          </p:nvPr>
        </p:nvGraphicFramePr>
        <p:xfrm>
          <a:off x="11547618" y="6692837"/>
          <a:ext cx="4384469" cy="1036320"/>
        </p:xfrm>
        <a:graphic>
          <a:graphicData uri="http://schemas.openxmlformats.org/drawingml/2006/table">
            <a:tbl>
              <a:tblPr firstRow="1" bandRow="1">
                <a:tableStyleId>{5C22544A-7EE6-4342-B048-85BDC9FD1C3A}</a:tableStyleId>
              </a:tblPr>
              <a:tblGrid>
                <a:gridCol w="2257652">
                  <a:extLst>
                    <a:ext uri="{9D8B030D-6E8A-4147-A177-3AD203B41FA5}">
                      <a16:colId xmlns:a16="http://schemas.microsoft.com/office/drawing/2014/main" val="2912795657"/>
                    </a:ext>
                  </a:extLst>
                </a:gridCol>
                <a:gridCol w="2126817">
                  <a:extLst>
                    <a:ext uri="{9D8B030D-6E8A-4147-A177-3AD203B41FA5}">
                      <a16:colId xmlns:a16="http://schemas.microsoft.com/office/drawing/2014/main" val="1590675424"/>
                    </a:ext>
                  </a:extLst>
                </a:gridCol>
              </a:tblGrid>
              <a:tr h="37817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指导老师：</a:t>
                      </a:r>
                      <a:endParaRPr lang="en-US" altLang="zh-CN" sz="2800" spc="359" dirty="0">
                        <a:solidFill>
                          <a:srgbClr val="304370"/>
                        </a:solidFill>
                        <a:latin typeface="思源黑体 Medium"/>
                        <a:ea typeface="思源黑体 Medium"/>
                      </a:endParaRPr>
                    </a:p>
                    <a:p>
                      <a:endParaRPr lang="zh-CN" altLang="en-US"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王江云</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155166"/>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李妮</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4185486"/>
                  </a:ext>
                </a:extLst>
              </a:tr>
            </a:tbl>
          </a:graphicData>
        </a:graphic>
      </p:graphicFrame>
      <p:grpSp>
        <p:nvGrpSpPr>
          <p:cNvPr id="40" name="Group 16">
            <a:extLst>
              <a:ext uri="{FF2B5EF4-FFF2-40B4-BE49-F238E27FC236}">
                <a16:creationId xmlns:a16="http://schemas.microsoft.com/office/drawing/2014/main" id="{C3845E9B-03FE-41D4-BB5F-42F9262D559A}"/>
              </a:ext>
            </a:extLst>
          </p:cNvPr>
          <p:cNvGrpSpPr/>
          <p:nvPr/>
        </p:nvGrpSpPr>
        <p:grpSpPr>
          <a:xfrm>
            <a:off x="10744200" y="6730288"/>
            <a:ext cx="582938" cy="582938"/>
            <a:chOff x="0" y="0"/>
            <a:chExt cx="777251" cy="777251"/>
          </a:xfrm>
        </p:grpSpPr>
        <p:grpSp>
          <p:nvGrpSpPr>
            <p:cNvPr id="41" name="Group 17">
              <a:extLst>
                <a:ext uri="{FF2B5EF4-FFF2-40B4-BE49-F238E27FC236}">
                  <a16:creationId xmlns:a16="http://schemas.microsoft.com/office/drawing/2014/main" id="{ED3C99D6-3C3D-49AF-94CB-A49BA7E2390B}"/>
                </a:ext>
              </a:extLst>
            </p:cNvPr>
            <p:cNvGrpSpPr/>
            <p:nvPr/>
          </p:nvGrpSpPr>
          <p:grpSpPr>
            <a:xfrm>
              <a:off x="0" y="0"/>
              <a:ext cx="777251" cy="777251"/>
              <a:chOff x="0" y="0"/>
              <a:chExt cx="812800" cy="812800"/>
            </a:xfrm>
          </p:grpSpPr>
          <p:sp>
            <p:nvSpPr>
              <p:cNvPr id="43" name="Freeform 18">
                <a:extLst>
                  <a:ext uri="{FF2B5EF4-FFF2-40B4-BE49-F238E27FC236}">
                    <a16:creationId xmlns:a16="http://schemas.microsoft.com/office/drawing/2014/main" id="{C757A093-605E-4D84-9FCB-E70DD0B8EF6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id="44" name="TextBox 19">
                <a:extLst>
                  <a:ext uri="{FF2B5EF4-FFF2-40B4-BE49-F238E27FC236}">
                    <a16:creationId xmlns:a16="http://schemas.microsoft.com/office/drawing/2014/main" id="{ED6B7DC7-F8CC-45FB-B8A4-98F895A3C79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2" name="Freeform 20">
              <a:extLst>
                <a:ext uri="{FF2B5EF4-FFF2-40B4-BE49-F238E27FC236}">
                  <a16:creationId xmlns:a16="http://schemas.microsoft.com/office/drawing/2014/main" id="{55DEC924-6AC7-4E96-99B3-673F801836B2}"/>
                </a:ext>
              </a:extLst>
            </p:cNvPr>
            <p:cNvSpPr/>
            <p:nvPr/>
          </p:nvSpPr>
          <p:spPr>
            <a:xfrm>
              <a:off x="142581" y="219024"/>
              <a:ext cx="492089" cy="364603"/>
            </a:xfrm>
            <a:custGeom>
              <a:avLst/>
              <a:gdLst/>
              <a:ahLst/>
              <a:cxnLst/>
              <a:rect l="l" t="t" r="r" b="b"/>
              <a:pathLst>
                <a:path w="492089" h="364603">
                  <a:moveTo>
                    <a:pt x="0" y="0"/>
                  </a:moveTo>
                  <a:lnTo>
                    <a:pt x="492089" y="0"/>
                  </a:lnTo>
                  <a:lnTo>
                    <a:pt x="492089" y="364603"/>
                  </a:lnTo>
                  <a:lnTo>
                    <a:pt x="0" y="364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45" name="Group 22">
            <a:extLst>
              <a:ext uri="{FF2B5EF4-FFF2-40B4-BE49-F238E27FC236}">
                <a16:creationId xmlns:a16="http://schemas.microsoft.com/office/drawing/2014/main" id="{762E1B71-AD86-4C03-98B9-D71933CA76E7}"/>
              </a:ext>
            </a:extLst>
          </p:cNvPr>
          <p:cNvGrpSpPr/>
          <p:nvPr/>
        </p:nvGrpSpPr>
        <p:grpSpPr>
          <a:xfrm>
            <a:off x="3312829" y="6706705"/>
            <a:ext cx="582938" cy="582938"/>
            <a:chOff x="0" y="0"/>
            <a:chExt cx="777251" cy="777251"/>
          </a:xfrm>
        </p:grpSpPr>
        <p:grpSp>
          <p:nvGrpSpPr>
            <p:cNvPr id="46" name="Group 23">
              <a:extLst>
                <a:ext uri="{FF2B5EF4-FFF2-40B4-BE49-F238E27FC236}">
                  <a16:creationId xmlns:a16="http://schemas.microsoft.com/office/drawing/2014/main" id="{32C5FCA8-0BF5-41FC-9DF6-70E1B05E5D8D}"/>
                </a:ext>
              </a:extLst>
            </p:cNvPr>
            <p:cNvGrpSpPr/>
            <p:nvPr/>
          </p:nvGrpSpPr>
          <p:grpSpPr>
            <a:xfrm>
              <a:off x="0" y="0"/>
              <a:ext cx="777251" cy="777251"/>
              <a:chOff x="0" y="0"/>
              <a:chExt cx="812800" cy="812800"/>
            </a:xfrm>
          </p:grpSpPr>
          <p:sp>
            <p:nvSpPr>
              <p:cNvPr id="48" name="Freeform 24">
                <a:extLst>
                  <a:ext uri="{FF2B5EF4-FFF2-40B4-BE49-F238E27FC236}">
                    <a16:creationId xmlns:a16="http://schemas.microsoft.com/office/drawing/2014/main" id="{3138A681-186F-4439-9A3F-9F67966E93C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id="49" name="TextBox 25">
                <a:extLst>
                  <a:ext uri="{FF2B5EF4-FFF2-40B4-BE49-F238E27FC236}">
                    <a16:creationId xmlns:a16="http://schemas.microsoft.com/office/drawing/2014/main" id="{B664A099-6229-4C16-B8F2-59792C685058}"/>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7" name="Freeform 26">
              <a:extLst>
                <a:ext uri="{FF2B5EF4-FFF2-40B4-BE49-F238E27FC236}">
                  <a16:creationId xmlns:a16="http://schemas.microsoft.com/office/drawing/2014/main" id="{DCE91501-8593-4519-9359-32DF563A752A}"/>
                </a:ext>
              </a:extLst>
            </p:cNvPr>
            <p:cNvSpPr/>
            <p:nvPr/>
          </p:nvSpPr>
          <p:spPr>
            <a:xfrm>
              <a:off x="229577" y="200533"/>
              <a:ext cx="318097" cy="376184"/>
            </a:xfrm>
            <a:custGeom>
              <a:avLst/>
              <a:gdLst/>
              <a:ahLst/>
              <a:cxnLst/>
              <a:rect l="l" t="t" r="r" b="b"/>
              <a:pathLst>
                <a:path w="318097" h="376184">
                  <a:moveTo>
                    <a:pt x="0" y="0"/>
                  </a:moveTo>
                  <a:lnTo>
                    <a:pt x="318097" y="0"/>
                  </a:lnTo>
                  <a:lnTo>
                    <a:pt x="318097" y="376185"/>
                  </a:lnTo>
                  <a:lnTo>
                    <a:pt x="0" y="3761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50" name="日期占位符 49">
            <a:extLst>
              <a:ext uri="{FF2B5EF4-FFF2-40B4-BE49-F238E27FC236}">
                <a16:creationId xmlns:a16="http://schemas.microsoft.com/office/drawing/2014/main" id="{02554946-0B09-4788-A443-00A0D491B55A}"/>
              </a:ext>
            </a:extLst>
          </p:cNvPr>
          <p:cNvSpPr>
            <a:spLocks noGrp="1"/>
          </p:cNvSpPr>
          <p:nvPr>
            <p:ph type="dt" sz="half" idx="10"/>
          </p:nvPr>
        </p:nvSpPr>
        <p:spPr>
          <a:xfrm>
            <a:off x="8003852" y="9802630"/>
            <a:ext cx="2133600" cy="365125"/>
          </a:xfrm>
        </p:spPr>
        <p:txBody>
          <a:bodyPr/>
          <a:lstStyle/>
          <a:p>
            <a:fld id="{29A65B7D-058B-4435-928B-DD7FAC7E0D5B}" type="datetime1">
              <a:rPr lang="zh-CN" altLang="en-US" sz="2800" smtClean="0">
                <a:solidFill>
                  <a:schemeClr val="tx2">
                    <a:lumMod val="75000"/>
                  </a:schemeClr>
                </a:solidFill>
              </a:rPr>
              <a:t>2023/12/4</a:t>
            </a:fld>
            <a:endParaRPr lang="en-US" dirty="0">
              <a:solidFill>
                <a:schemeClr val="tx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6.</a:t>
            </a:r>
            <a:r>
              <a:rPr lang="zh-CN" altLang="en-US" sz="3100" spc="310" dirty="0">
                <a:solidFill>
                  <a:srgbClr val="003070"/>
                </a:solidFill>
                <a:latin typeface="思源黑体 Bold"/>
                <a:ea typeface="思源黑体 Bold"/>
              </a:rPr>
              <a:t>基于深度学习的飞行流场建模方法</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FB9BA792-32BC-4619-9551-B035F60404DA}"/>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9A350F65-BB90-44F1-B0AA-88A7120FBDF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3FC890ED-2296-420C-A62F-D260BCF24E95}"/>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23218B05-54BE-4CEB-90B9-C6B56CE8EADC}"/>
              </a:ext>
            </a:extLst>
          </p:cNvPr>
          <p:cNvGrpSpPr/>
          <p:nvPr/>
        </p:nvGrpSpPr>
        <p:grpSpPr>
          <a:xfrm>
            <a:off x="4195556" y="4507072"/>
            <a:ext cx="223636" cy="2147167"/>
            <a:chOff x="0" y="0"/>
            <a:chExt cx="53411" cy="512804"/>
          </a:xfrm>
        </p:grpSpPr>
        <p:sp>
          <p:nvSpPr>
            <p:cNvPr id="51" name="Freeform 33">
              <a:extLst>
                <a:ext uri="{FF2B5EF4-FFF2-40B4-BE49-F238E27FC236}">
                  <a16:creationId xmlns:a16="http://schemas.microsoft.com/office/drawing/2014/main" id="{3D675314-2AC6-44D3-B4D8-0037BF19482C}"/>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C0D64DE6-C09D-4761-9015-3C728FA1B020}"/>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E28D3029-A26A-4A23-909C-A9D1A1A7C07A}"/>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32C00066-01E5-4F9F-A0EF-C7A4538E5FDC}"/>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FFCDF50A-52D3-44FE-B98D-50A79EB02811}"/>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BD14C96B-929D-4ED1-8AD5-BABF1E5AD15A}"/>
              </a:ext>
            </a:extLst>
          </p:cNvPr>
          <p:cNvGrpSpPr/>
          <p:nvPr/>
        </p:nvGrpSpPr>
        <p:grpSpPr>
          <a:xfrm>
            <a:off x="4419193" y="4507072"/>
            <a:ext cx="12183656" cy="2147167"/>
            <a:chOff x="0" y="0"/>
            <a:chExt cx="2909801" cy="512804"/>
          </a:xfrm>
        </p:grpSpPr>
        <p:sp>
          <p:nvSpPr>
            <p:cNvPr id="57" name="Freeform 39">
              <a:extLst>
                <a:ext uri="{FF2B5EF4-FFF2-40B4-BE49-F238E27FC236}">
                  <a16:creationId xmlns:a16="http://schemas.microsoft.com/office/drawing/2014/main" id="{218B9E06-4B8D-4617-ACC3-956B74215C29}"/>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26A2FED2-027A-4426-925D-F6A0AFBF3600}"/>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97AEB242-D535-4750-B2B0-5CE2F80D95F6}"/>
              </a:ext>
            </a:extLst>
          </p:cNvPr>
          <p:cNvGrpSpPr/>
          <p:nvPr/>
        </p:nvGrpSpPr>
        <p:grpSpPr>
          <a:xfrm>
            <a:off x="4195556" y="6820282"/>
            <a:ext cx="223636" cy="2147167"/>
            <a:chOff x="0" y="0"/>
            <a:chExt cx="53411" cy="512804"/>
          </a:xfrm>
        </p:grpSpPr>
        <p:sp>
          <p:nvSpPr>
            <p:cNvPr id="60" name="Freeform 42">
              <a:extLst>
                <a:ext uri="{FF2B5EF4-FFF2-40B4-BE49-F238E27FC236}">
                  <a16:creationId xmlns:a16="http://schemas.microsoft.com/office/drawing/2014/main" id="{BEAE7AD7-1003-408C-8E4F-EB6AA8BBAB0F}"/>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470D1343-D69C-4DBF-8FB2-0C0D215697B6}"/>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45743CC4-57F6-4826-82B7-6772FFB03FD2}"/>
              </a:ext>
            </a:extLst>
          </p:cNvPr>
          <p:cNvGrpSpPr/>
          <p:nvPr/>
        </p:nvGrpSpPr>
        <p:grpSpPr>
          <a:xfrm>
            <a:off x="4419193" y="6820282"/>
            <a:ext cx="12183656" cy="2147167"/>
            <a:chOff x="0" y="0"/>
            <a:chExt cx="2909801" cy="512804"/>
          </a:xfrm>
        </p:grpSpPr>
        <p:sp>
          <p:nvSpPr>
            <p:cNvPr id="63" name="Freeform 45">
              <a:extLst>
                <a:ext uri="{FF2B5EF4-FFF2-40B4-BE49-F238E27FC236}">
                  <a16:creationId xmlns:a16="http://schemas.microsoft.com/office/drawing/2014/main" id="{6C487C16-60BE-4930-9F40-E2677D36E3E3}"/>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6A0CACEB-F7DC-4FEA-A5B9-F781B0A5DB5D}"/>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91C2682A-20A4-4F57-92F5-AC2A3E68B88B}"/>
              </a:ext>
            </a:extLst>
          </p:cNvPr>
          <p:cNvSpPr txBox="1"/>
          <p:nvPr/>
        </p:nvSpPr>
        <p:spPr>
          <a:xfrm>
            <a:off x="4741986" y="302825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受油机头波的建模是进行空中加油仿真场景建模的重要部分，本文在使用计算流体力学对头波进行仿真的基础上构建了一套深度学习神经网络对仿真结果进行拟合，以满足飞行仿真过程中实时性与快速性的要求。</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104F1615-EC5D-4AB9-853D-5A5C68F15375}"/>
              </a:ext>
            </a:extLst>
          </p:cNvPr>
          <p:cNvSpPr txBox="1"/>
          <p:nvPr/>
        </p:nvSpPr>
        <p:spPr>
          <a:xfrm>
            <a:off x="4741986" y="5330030"/>
            <a:ext cx="11412195" cy="978153"/>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本文利用神经网络强大的非线性表达能力，通过</a:t>
            </a:r>
            <a:r>
              <a:rPr lang="zh-CN" altLang="en-US" sz="2000" spc="159" dirty="0">
                <a:solidFill>
                  <a:schemeClr val="accent1"/>
                </a:solidFill>
                <a:latin typeface="思源黑体"/>
                <a:ea typeface="思源黑体"/>
              </a:rPr>
              <a:t>构建全连接神经网络</a:t>
            </a:r>
            <a:r>
              <a:rPr lang="zh-CN" altLang="en-US" sz="2000" spc="159" dirty="0">
                <a:solidFill>
                  <a:srgbClr val="000000"/>
                </a:solidFill>
                <a:latin typeface="思源黑体"/>
                <a:ea typeface="思源黑体"/>
              </a:rPr>
              <a:t>的方式对</a:t>
            </a:r>
            <a:r>
              <a:rPr lang="en-US" altLang="zh-CN" sz="2000" spc="159" dirty="0">
                <a:solidFill>
                  <a:srgbClr val="000000"/>
                </a:solidFill>
                <a:latin typeface="思源黑体"/>
                <a:ea typeface="思源黑体"/>
              </a:rPr>
              <a:t>CFD</a:t>
            </a:r>
            <a:r>
              <a:rPr lang="zh-CN" altLang="en-US" sz="2000" spc="159" dirty="0">
                <a:solidFill>
                  <a:srgbClr val="000000"/>
                </a:solidFill>
                <a:latin typeface="思源黑体"/>
                <a:ea typeface="思源黑体"/>
              </a:rPr>
              <a:t>结果进行拟合，在</a:t>
            </a:r>
            <a:r>
              <a:rPr lang="zh-CN" altLang="en-US" sz="2000" spc="159" dirty="0">
                <a:solidFill>
                  <a:schemeClr val="accent1"/>
                </a:solidFill>
                <a:latin typeface="思源黑体"/>
                <a:ea typeface="思源黑体"/>
              </a:rPr>
              <a:t>保证拟合精度</a:t>
            </a:r>
            <a:r>
              <a:rPr lang="zh-CN" altLang="en-US" sz="2000" spc="159" dirty="0">
                <a:solidFill>
                  <a:srgbClr val="000000"/>
                </a:solidFill>
                <a:latin typeface="思源黑体"/>
                <a:ea typeface="思源黑体"/>
              </a:rPr>
              <a:t>的同时</a:t>
            </a:r>
            <a:r>
              <a:rPr lang="zh-CN" altLang="en-US" sz="2000" spc="159" dirty="0">
                <a:solidFill>
                  <a:schemeClr val="accent1"/>
                </a:solidFill>
                <a:latin typeface="思源黑体"/>
                <a:ea typeface="思源黑体"/>
              </a:rPr>
              <a:t>降低了头波模型的数据量</a:t>
            </a:r>
            <a:r>
              <a:rPr lang="zh-CN" altLang="en-US" sz="2000" spc="159" dirty="0">
                <a:solidFill>
                  <a:srgbClr val="000000"/>
                </a:solidFill>
                <a:latin typeface="思源黑体"/>
                <a:ea typeface="思源黑体"/>
              </a:rPr>
              <a:t>，以达到能够参与飞行制导与控制仿真的过程中的目的。</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C28A7E13-32B6-4C93-9163-E2880080ABBA}"/>
              </a:ext>
            </a:extLst>
          </p:cNvPr>
          <p:cNvSpPr txBox="1"/>
          <p:nvPr/>
        </p:nvSpPr>
        <p:spPr>
          <a:xfrm>
            <a:off x="4741986" y="7517113"/>
            <a:ext cx="11412195" cy="131157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本文提出了一种基于深度学习及神经网络的新颖的流场建模及拟合方法，在该方法基础上还可以引入形如</a:t>
            </a:r>
            <a:r>
              <a:rPr lang="en-US" altLang="zh-CN" sz="2000" spc="159" dirty="0">
                <a:solidFill>
                  <a:srgbClr val="000000"/>
                </a:solidFill>
                <a:latin typeface="思源黑体"/>
                <a:ea typeface="思源黑体"/>
              </a:rPr>
              <a:t>LSTM</a:t>
            </a:r>
            <a:r>
              <a:rPr lang="zh-CN" altLang="en-US" sz="2000" spc="159" dirty="0">
                <a:solidFill>
                  <a:srgbClr val="000000"/>
                </a:solidFill>
                <a:latin typeface="思源黑体"/>
                <a:ea typeface="思源黑体"/>
              </a:rPr>
              <a:t>、</a:t>
            </a:r>
            <a:r>
              <a:rPr lang="en-US" altLang="zh-CN" sz="2000" spc="159" dirty="0">
                <a:solidFill>
                  <a:srgbClr val="000000"/>
                </a:solidFill>
                <a:latin typeface="思源黑体"/>
                <a:ea typeface="思源黑体"/>
              </a:rPr>
              <a:t>GRU</a:t>
            </a:r>
            <a:r>
              <a:rPr lang="zh-CN" altLang="en-US" sz="2000" spc="159" dirty="0">
                <a:solidFill>
                  <a:srgbClr val="000000"/>
                </a:solidFill>
                <a:latin typeface="思源黑体"/>
                <a:ea typeface="思源黑体"/>
              </a:rPr>
              <a:t>等能够处理时间序列的网络单元，以实现对流场时变特性的拟合。可能的应用场景：</a:t>
            </a:r>
            <a:r>
              <a:rPr lang="en-US" altLang="zh-CN" sz="2000" spc="159" dirty="0">
                <a:solidFill>
                  <a:srgbClr val="000000"/>
                </a:solidFill>
                <a:latin typeface="思源黑体"/>
                <a:ea typeface="思源黑体"/>
              </a:rPr>
              <a:t>1</a:t>
            </a:r>
            <a:r>
              <a:rPr lang="zh-CN" altLang="en-US" sz="2000" spc="159" dirty="0">
                <a:solidFill>
                  <a:srgbClr val="000000"/>
                </a:solidFill>
                <a:latin typeface="思源黑体"/>
                <a:ea typeface="思源黑体"/>
              </a:rPr>
              <a:t>）</a:t>
            </a:r>
            <a:r>
              <a:rPr lang="zh-CN" altLang="en-US" sz="2000" spc="159" dirty="0">
                <a:solidFill>
                  <a:schemeClr val="accent1"/>
                </a:solidFill>
                <a:latin typeface="思源黑体"/>
                <a:ea typeface="思源黑体"/>
              </a:rPr>
              <a:t>空中加油场景气流场建模</a:t>
            </a:r>
            <a:r>
              <a:rPr lang="zh-CN" altLang="en-US" sz="2000" spc="159" dirty="0">
                <a:latin typeface="思源黑体"/>
                <a:ea typeface="思源黑体"/>
              </a:rPr>
              <a:t>；</a:t>
            </a:r>
            <a:r>
              <a:rPr lang="en-US" altLang="zh-CN" sz="2000" spc="159" dirty="0">
                <a:solidFill>
                  <a:srgbClr val="000000"/>
                </a:solidFill>
                <a:latin typeface="思源黑体"/>
                <a:ea typeface="思源黑体"/>
              </a:rPr>
              <a:t>2</a:t>
            </a:r>
            <a:r>
              <a:rPr lang="zh-CN" altLang="en-US" sz="2000" spc="159" dirty="0">
                <a:solidFill>
                  <a:srgbClr val="000000"/>
                </a:solidFill>
                <a:latin typeface="思源黑体"/>
                <a:ea typeface="思源黑体"/>
              </a:rPr>
              <a:t>）</a:t>
            </a:r>
            <a:r>
              <a:rPr lang="zh-CN" altLang="en-US" sz="2000" spc="159" dirty="0">
                <a:solidFill>
                  <a:schemeClr val="accent1"/>
                </a:solidFill>
                <a:latin typeface="思源黑体"/>
                <a:ea typeface="思源黑体"/>
              </a:rPr>
              <a:t>舰载机着舰航母尾流场建模</a:t>
            </a:r>
            <a:r>
              <a:rPr lang="zh-CN" altLang="en-US" sz="2000" spc="159" dirty="0">
                <a:latin typeface="思源黑体"/>
                <a:ea typeface="思源黑体"/>
              </a:rPr>
              <a:t>；</a:t>
            </a:r>
            <a:r>
              <a:rPr lang="en-US" altLang="zh-CN" sz="2000" spc="159" dirty="0">
                <a:solidFill>
                  <a:srgbClr val="000000"/>
                </a:solidFill>
                <a:latin typeface="思源黑体"/>
                <a:ea typeface="思源黑体"/>
              </a:rPr>
              <a:t>3</a:t>
            </a:r>
            <a:r>
              <a:rPr lang="zh-CN" altLang="en-US" sz="2000" spc="159" dirty="0">
                <a:solidFill>
                  <a:srgbClr val="000000"/>
                </a:solidFill>
                <a:latin typeface="思源黑体"/>
                <a:ea typeface="思源黑体"/>
              </a:rPr>
              <a:t>）</a:t>
            </a:r>
            <a:r>
              <a:rPr lang="zh-CN" altLang="en-US" sz="2000" spc="159" dirty="0">
                <a:solidFill>
                  <a:schemeClr val="accent1"/>
                </a:solidFill>
                <a:latin typeface="思源黑体"/>
                <a:ea typeface="思源黑体"/>
              </a:rPr>
              <a:t>密集编队时飞行器间气流场影响的分析</a:t>
            </a:r>
            <a:r>
              <a:rPr lang="zh-CN" altLang="en-US" sz="2000" spc="159" dirty="0">
                <a:solidFill>
                  <a:srgbClr val="000000"/>
                </a:solidFill>
                <a:latin typeface="思源黑体"/>
                <a:ea typeface="思源黑体"/>
              </a:rPr>
              <a:t>。</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9ACA7B72-1361-4089-BD1E-9CCFA1F794F0}"/>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57D1FB03-8E25-4B71-918D-E2E8087B6C9D}"/>
              </a:ext>
            </a:extLst>
          </p:cNvPr>
          <p:cNvSpPr txBox="1"/>
          <p:nvPr/>
        </p:nvSpPr>
        <p:spPr>
          <a:xfrm>
            <a:off x="4741986" y="4784508"/>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CCB99B9E-C4D1-4D90-B372-A32E58D2719F}"/>
              </a:ext>
            </a:extLst>
          </p:cNvPr>
          <p:cNvSpPr txBox="1"/>
          <p:nvPr/>
        </p:nvSpPr>
        <p:spPr>
          <a:xfrm>
            <a:off x="4741986" y="7029465"/>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31500190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7.</a:t>
            </a:r>
            <a:r>
              <a:rPr lang="zh-CN" altLang="en-US" sz="3100" spc="310" dirty="0">
                <a:solidFill>
                  <a:srgbClr val="003070"/>
                </a:solidFill>
                <a:latin typeface="思源黑体 Bold"/>
                <a:ea typeface="思源黑体 Bold"/>
              </a:rPr>
              <a:t>基于深度学习再超视距空战规划上的应用</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C00D4EF8-F98D-41EF-A69A-B27FB608F264}"/>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58F06A9F-E36C-495F-9227-709E8FAC96C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8BC209D9-7A3A-4361-805A-B7D2608C5361}"/>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7BDC775F-A2C7-4910-A48F-07F18F676930}"/>
              </a:ext>
            </a:extLst>
          </p:cNvPr>
          <p:cNvGrpSpPr/>
          <p:nvPr/>
        </p:nvGrpSpPr>
        <p:grpSpPr>
          <a:xfrm>
            <a:off x="4195556" y="4507072"/>
            <a:ext cx="223636" cy="2147167"/>
            <a:chOff x="0" y="0"/>
            <a:chExt cx="53411" cy="512804"/>
          </a:xfrm>
        </p:grpSpPr>
        <p:sp>
          <p:nvSpPr>
            <p:cNvPr id="51" name="Freeform 33">
              <a:extLst>
                <a:ext uri="{FF2B5EF4-FFF2-40B4-BE49-F238E27FC236}">
                  <a16:creationId xmlns:a16="http://schemas.microsoft.com/office/drawing/2014/main" id="{978C8E7E-925D-4218-9E36-1B18A4D84091}"/>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E1F0EAB0-B43E-4874-86F7-DA9643922AE5}"/>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5B5D1CC5-0DCB-44C4-882C-455D50903541}"/>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91B16F78-E4D7-46B3-B787-F28B34020A41}"/>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3AF71F2F-AC60-48F0-8003-05FDAF1909ED}"/>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E40F3005-8CA2-472B-B0F7-BC37DF4010A9}"/>
              </a:ext>
            </a:extLst>
          </p:cNvPr>
          <p:cNvGrpSpPr/>
          <p:nvPr/>
        </p:nvGrpSpPr>
        <p:grpSpPr>
          <a:xfrm>
            <a:off x="4419193" y="4507072"/>
            <a:ext cx="12183656" cy="2147167"/>
            <a:chOff x="0" y="0"/>
            <a:chExt cx="2909801" cy="512804"/>
          </a:xfrm>
        </p:grpSpPr>
        <p:sp>
          <p:nvSpPr>
            <p:cNvPr id="57" name="Freeform 39">
              <a:extLst>
                <a:ext uri="{FF2B5EF4-FFF2-40B4-BE49-F238E27FC236}">
                  <a16:creationId xmlns:a16="http://schemas.microsoft.com/office/drawing/2014/main" id="{C85766D0-0BAD-426F-8392-09AA778EC6D9}"/>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6C2BEEFC-9B37-48FB-8323-6EE0955FF28F}"/>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21E08CE0-93C5-4658-BC88-DABBBC1BBBD8}"/>
              </a:ext>
            </a:extLst>
          </p:cNvPr>
          <p:cNvGrpSpPr/>
          <p:nvPr/>
        </p:nvGrpSpPr>
        <p:grpSpPr>
          <a:xfrm>
            <a:off x="4195556" y="6820282"/>
            <a:ext cx="223636" cy="2147167"/>
            <a:chOff x="0" y="0"/>
            <a:chExt cx="53411" cy="512804"/>
          </a:xfrm>
        </p:grpSpPr>
        <p:sp>
          <p:nvSpPr>
            <p:cNvPr id="60" name="Freeform 42">
              <a:extLst>
                <a:ext uri="{FF2B5EF4-FFF2-40B4-BE49-F238E27FC236}">
                  <a16:creationId xmlns:a16="http://schemas.microsoft.com/office/drawing/2014/main" id="{0B8A0250-7418-4C3E-BB41-B80B14B0A728}"/>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08E60357-43F4-437E-AFDC-12C9DF3E3E73}"/>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E95C7DEC-F3B2-421B-AF28-6B878DD48E0D}"/>
              </a:ext>
            </a:extLst>
          </p:cNvPr>
          <p:cNvGrpSpPr/>
          <p:nvPr/>
        </p:nvGrpSpPr>
        <p:grpSpPr>
          <a:xfrm>
            <a:off x="4419193" y="6820282"/>
            <a:ext cx="12183656" cy="2147167"/>
            <a:chOff x="0" y="0"/>
            <a:chExt cx="2909801" cy="512804"/>
          </a:xfrm>
        </p:grpSpPr>
        <p:sp>
          <p:nvSpPr>
            <p:cNvPr id="63" name="Freeform 45">
              <a:extLst>
                <a:ext uri="{FF2B5EF4-FFF2-40B4-BE49-F238E27FC236}">
                  <a16:creationId xmlns:a16="http://schemas.microsoft.com/office/drawing/2014/main" id="{AC115540-F921-4D83-81A7-4A06F7491BF1}"/>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62517F56-26ED-403E-9028-BAD6D205A217}"/>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344FCF07-6CAA-4643-B893-CE74FC1F9B00}"/>
              </a:ext>
            </a:extLst>
          </p:cNvPr>
          <p:cNvSpPr txBox="1"/>
          <p:nvPr/>
        </p:nvSpPr>
        <p:spPr>
          <a:xfrm>
            <a:off x="4741986" y="302825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本文提出了一种基于</a:t>
            </a:r>
            <a:r>
              <a:rPr lang="zh-CN" altLang="en-US" sz="2000" spc="159" dirty="0">
                <a:solidFill>
                  <a:schemeClr val="accent1"/>
                </a:solidFill>
                <a:latin typeface="思源黑体"/>
                <a:ea typeface="思源黑体"/>
              </a:rPr>
              <a:t>改进深度</a:t>
            </a:r>
            <a:r>
              <a:rPr lang="en-US" altLang="zh-CN" sz="2000" spc="159" dirty="0">
                <a:solidFill>
                  <a:schemeClr val="accent1"/>
                </a:solidFill>
                <a:latin typeface="思源黑体"/>
                <a:ea typeface="思源黑体"/>
              </a:rPr>
              <a:t>Q</a:t>
            </a:r>
            <a:r>
              <a:rPr lang="zh-CN" altLang="en-US" sz="2000" spc="159" dirty="0">
                <a:solidFill>
                  <a:schemeClr val="accent1"/>
                </a:solidFill>
                <a:latin typeface="思源黑体"/>
                <a:ea typeface="思源黑体"/>
              </a:rPr>
              <a:t>网络（</a:t>
            </a:r>
            <a:r>
              <a:rPr lang="en-US" altLang="zh-CN" sz="2000" spc="159" dirty="0">
                <a:solidFill>
                  <a:schemeClr val="accent1"/>
                </a:solidFill>
                <a:latin typeface="思源黑体"/>
                <a:ea typeface="思源黑体"/>
              </a:rPr>
              <a:t>DQN</a:t>
            </a:r>
            <a:r>
              <a:rPr lang="zh-CN" altLang="en-US" sz="2000" spc="159" dirty="0">
                <a:solidFill>
                  <a:schemeClr val="accent1"/>
                </a:solidFill>
                <a:latin typeface="思源黑体"/>
                <a:ea typeface="思源黑体"/>
              </a:rPr>
              <a:t>）</a:t>
            </a:r>
            <a:r>
              <a:rPr lang="zh-CN" altLang="en-US" sz="2000" spc="159" dirty="0">
                <a:solidFill>
                  <a:srgbClr val="000000"/>
                </a:solidFill>
                <a:latin typeface="思源黑体"/>
                <a:ea typeface="思源黑体"/>
              </a:rPr>
              <a:t>的超视距空战机动规划方法。首先，建立了一个基本的战斗环境，主要包括飞行动力学模型、相对运动模型和导弹攻击模型。此外，考虑到双方导弹的威胁和空域的约束，并设计了奖励函数进行训练。</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83D629F7-2963-487A-B497-8749B5B448DC}"/>
              </a:ext>
            </a:extLst>
          </p:cNvPr>
          <p:cNvSpPr txBox="1"/>
          <p:nvPr/>
        </p:nvSpPr>
        <p:spPr>
          <a:xfrm>
            <a:off x="4741986" y="5264487"/>
            <a:ext cx="11412195" cy="131157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这篇文章引提出了</a:t>
            </a:r>
            <a:r>
              <a:rPr lang="zh-CN" altLang="en-US" sz="2000" spc="159" dirty="0">
                <a:solidFill>
                  <a:schemeClr val="accent1"/>
                </a:solidFill>
                <a:latin typeface="思源黑体"/>
                <a:ea typeface="思源黑体"/>
              </a:rPr>
              <a:t>感知情境层和数值拟合层</a:t>
            </a:r>
            <a:r>
              <a:rPr lang="zh-CN" altLang="en-US" sz="2000" spc="159" dirty="0">
                <a:solidFill>
                  <a:srgbClr val="000000"/>
                </a:solidFill>
                <a:latin typeface="思源黑体"/>
                <a:ea typeface="思源黑体"/>
              </a:rPr>
              <a:t>，用以替代</a:t>
            </a:r>
            <a:r>
              <a:rPr lang="en-US" altLang="zh-CN" sz="2000" spc="159" dirty="0">
                <a:solidFill>
                  <a:srgbClr val="000000"/>
                </a:solidFill>
                <a:latin typeface="思源黑体"/>
                <a:ea typeface="思源黑体"/>
              </a:rPr>
              <a:t>DQN</a:t>
            </a:r>
            <a:r>
              <a:rPr lang="zh-CN" altLang="en-US" sz="2000" spc="159" dirty="0">
                <a:solidFill>
                  <a:srgbClr val="000000"/>
                </a:solidFill>
                <a:latin typeface="思源黑体"/>
                <a:ea typeface="思源黑体"/>
              </a:rPr>
              <a:t>中的策略网络。基于长短时记忆（</a:t>
            </a:r>
            <a:r>
              <a:rPr lang="en-US" altLang="zh-CN" sz="2000" spc="159" dirty="0">
                <a:solidFill>
                  <a:srgbClr val="000000"/>
                </a:solidFill>
                <a:latin typeface="思源黑体"/>
                <a:ea typeface="思源黑体"/>
              </a:rPr>
              <a:t>LSTM</a:t>
            </a:r>
            <a:r>
              <a:rPr lang="zh-CN" altLang="en-US" sz="2000" spc="159" dirty="0">
                <a:solidFill>
                  <a:srgbClr val="000000"/>
                </a:solidFill>
                <a:latin typeface="思源黑体"/>
                <a:ea typeface="思源黑体"/>
              </a:rPr>
              <a:t>）单元，对于每个</a:t>
            </a:r>
            <a:r>
              <a:rPr lang="en-US" altLang="zh-CN" sz="2000" spc="159" dirty="0">
                <a:solidFill>
                  <a:srgbClr val="000000"/>
                </a:solidFill>
                <a:latin typeface="思源黑体"/>
                <a:ea typeface="思源黑体"/>
              </a:rPr>
              <a:t>LSTM</a:t>
            </a:r>
            <a:r>
              <a:rPr lang="zh-CN" altLang="en-US" sz="2000" spc="159" dirty="0">
                <a:solidFill>
                  <a:srgbClr val="000000"/>
                </a:solidFill>
                <a:latin typeface="思源黑体"/>
                <a:ea typeface="思源黑体"/>
              </a:rPr>
              <a:t>单元，它可以分为遗忘门、输入门和输出门。针对训练中的无效数据，设计了一个</a:t>
            </a:r>
            <a:r>
              <a:rPr lang="zh-CN" altLang="en-US" sz="2000" spc="159" dirty="0">
                <a:solidFill>
                  <a:schemeClr val="accent1"/>
                </a:solidFill>
                <a:latin typeface="思源黑体"/>
                <a:ea typeface="思源黑体"/>
              </a:rPr>
              <a:t>基于</a:t>
            </a:r>
            <a:r>
              <a:rPr lang="en-US" altLang="zh-CN" sz="2000" spc="159" dirty="0">
                <a:solidFill>
                  <a:schemeClr val="accent1"/>
                </a:solidFill>
                <a:latin typeface="思源黑体"/>
                <a:ea typeface="思源黑体"/>
              </a:rPr>
              <a:t>BVR</a:t>
            </a:r>
            <a:r>
              <a:rPr lang="zh-CN" altLang="en-US" sz="2000" spc="159" dirty="0">
                <a:solidFill>
                  <a:schemeClr val="accent1"/>
                </a:solidFill>
                <a:latin typeface="思源黑体"/>
                <a:ea typeface="思源黑体"/>
              </a:rPr>
              <a:t>经验的专家过滤器</a:t>
            </a:r>
            <a:r>
              <a:rPr lang="zh-CN" altLang="en-US" sz="2000" spc="159" dirty="0">
                <a:solidFill>
                  <a:srgbClr val="000000"/>
                </a:solidFill>
                <a:latin typeface="思源黑体"/>
                <a:ea typeface="思源黑体"/>
              </a:rPr>
              <a:t>来进行初步判断和选择。经过筛选的样本与原始样本以一定比例集成到经验回放池中进行训练。</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CB06C9DD-6D03-4EC1-9955-6EBD02DE8ABE}"/>
              </a:ext>
            </a:extLst>
          </p:cNvPr>
          <p:cNvSpPr txBox="1"/>
          <p:nvPr/>
        </p:nvSpPr>
        <p:spPr>
          <a:xfrm>
            <a:off x="4741986" y="7579664"/>
            <a:ext cx="11412195" cy="978153"/>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深度强化网络可以接收庞大的实验数据，几乎可以涵盖所有的空战场景，相比传统的专家决策库法可以应对</a:t>
            </a:r>
            <a:r>
              <a:rPr lang="zh-CN" altLang="en-US" sz="2000" spc="159" dirty="0">
                <a:solidFill>
                  <a:schemeClr val="accent1"/>
                </a:solidFill>
                <a:latin typeface="思源黑体"/>
                <a:ea typeface="思源黑体"/>
              </a:rPr>
              <a:t>更加复杂的空战场景</a:t>
            </a:r>
            <a:r>
              <a:rPr lang="zh-CN" altLang="en-US" sz="2000" spc="159" dirty="0">
                <a:solidFill>
                  <a:srgbClr val="000000"/>
                </a:solidFill>
                <a:latin typeface="思源黑体"/>
                <a:ea typeface="思源黑体"/>
              </a:rPr>
              <a:t>，在处理复杂的空战环境策有</a:t>
            </a:r>
            <a:r>
              <a:rPr lang="zh-CN" altLang="en-US" sz="2000" spc="159" dirty="0">
                <a:solidFill>
                  <a:schemeClr val="accent1"/>
                </a:solidFill>
                <a:latin typeface="思源黑体"/>
                <a:ea typeface="思源黑体"/>
              </a:rPr>
              <a:t>更高的灵活性</a:t>
            </a:r>
            <a:r>
              <a:rPr lang="zh-CN" altLang="en-US" sz="2000" spc="159" dirty="0">
                <a:solidFill>
                  <a:srgbClr val="000000"/>
                </a:solidFill>
                <a:latin typeface="思源黑体"/>
                <a:ea typeface="思源黑体"/>
              </a:rPr>
              <a:t>。存在的应用场景有：机弹协同的智能空战；战机接收多方面的信息变化进行机动决策。</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DEBEB082-E3F9-4FC6-B1F7-BDC3E546BDE1}"/>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E7E2AC88-325E-4C91-9EA9-07D8EDBCA4CA}"/>
              </a:ext>
            </a:extLst>
          </p:cNvPr>
          <p:cNvSpPr txBox="1"/>
          <p:nvPr/>
        </p:nvSpPr>
        <p:spPr>
          <a:xfrm>
            <a:off x="4741986" y="4784508"/>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BD049A83-57CC-47C7-A470-232835917FA6}"/>
              </a:ext>
            </a:extLst>
          </p:cNvPr>
          <p:cNvSpPr txBox="1"/>
          <p:nvPr/>
        </p:nvSpPr>
        <p:spPr>
          <a:xfrm>
            <a:off x="4741986" y="7101914"/>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369191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8.</a:t>
            </a:r>
            <a:r>
              <a:rPr lang="zh-CN" altLang="en-US" sz="3100" spc="310" dirty="0">
                <a:solidFill>
                  <a:srgbClr val="003070"/>
                </a:solidFill>
                <a:latin typeface="思源黑体 Bold"/>
                <a:ea typeface="思源黑体 Bold"/>
              </a:rPr>
              <a:t>基于半监督可解释深度学习模型的飞行数据多类异常检测</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0025888D-55B0-4791-B0DB-F2A9650E43B4}"/>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CE04CF0C-3751-4A05-82BD-B2B16F21822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CE188941-26CB-447F-AE25-756CAA3623CA}"/>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A9921D28-6C6C-45FE-B764-BCE5667B1826}"/>
              </a:ext>
            </a:extLst>
          </p:cNvPr>
          <p:cNvGrpSpPr/>
          <p:nvPr/>
        </p:nvGrpSpPr>
        <p:grpSpPr>
          <a:xfrm>
            <a:off x="4195556" y="4507072"/>
            <a:ext cx="223636" cy="2147167"/>
            <a:chOff x="0" y="0"/>
            <a:chExt cx="53411" cy="512804"/>
          </a:xfrm>
        </p:grpSpPr>
        <p:sp>
          <p:nvSpPr>
            <p:cNvPr id="51" name="Freeform 33">
              <a:extLst>
                <a:ext uri="{FF2B5EF4-FFF2-40B4-BE49-F238E27FC236}">
                  <a16:creationId xmlns:a16="http://schemas.microsoft.com/office/drawing/2014/main" id="{6E5AFFB3-11AE-4D2D-831E-E5BD9D426A08}"/>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EC0128A9-7EC3-46CC-949A-9E7976FE8B5A}"/>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16E5D396-C187-4D4E-B9B0-680B5A13CE50}"/>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C0F50B70-2002-4680-B757-EEDF7219447A}"/>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3629123C-C27C-4C4B-85C0-32DEC3B9A121}"/>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EA2E3245-80FE-4DEB-8153-5644FBA3FF0A}"/>
              </a:ext>
            </a:extLst>
          </p:cNvPr>
          <p:cNvGrpSpPr/>
          <p:nvPr/>
        </p:nvGrpSpPr>
        <p:grpSpPr>
          <a:xfrm>
            <a:off x="4419193" y="4507072"/>
            <a:ext cx="12183656" cy="2147167"/>
            <a:chOff x="0" y="0"/>
            <a:chExt cx="2909801" cy="512804"/>
          </a:xfrm>
        </p:grpSpPr>
        <p:sp>
          <p:nvSpPr>
            <p:cNvPr id="57" name="Freeform 39">
              <a:extLst>
                <a:ext uri="{FF2B5EF4-FFF2-40B4-BE49-F238E27FC236}">
                  <a16:creationId xmlns:a16="http://schemas.microsoft.com/office/drawing/2014/main" id="{8B635B51-3FBD-4795-95BC-1C726DDE182D}"/>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526ACD13-1E69-4DBC-B06B-06550C71D9AE}"/>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BF99CBE5-A015-44FE-B4D6-E134AD171A78}"/>
              </a:ext>
            </a:extLst>
          </p:cNvPr>
          <p:cNvGrpSpPr/>
          <p:nvPr/>
        </p:nvGrpSpPr>
        <p:grpSpPr>
          <a:xfrm>
            <a:off x="4195556" y="6820282"/>
            <a:ext cx="223636" cy="2147167"/>
            <a:chOff x="0" y="0"/>
            <a:chExt cx="53411" cy="512804"/>
          </a:xfrm>
        </p:grpSpPr>
        <p:sp>
          <p:nvSpPr>
            <p:cNvPr id="60" name="Freeform 42">
              <a:extLst>
                <a:ext uri="{FF2B5EF4-FFF2-40B4-BE49-F238E27FC236}">
                  <a16:creationId xmlns:a16="http://schemas.microsoft.com/office/drawing/2014/main" id="{468736C1-D775-40F4-A125-3E5526A5A831}"/>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7E763335-FE3B-4883-A3D5-9BEAF47FF584}"/>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AB5FA993-B2C0-4002-A801-CD458E1EE3A5}"/>
              </a:ext>
            </a:extLst>
          </p:cNvPr>
          <p:cNvGrpSpPr/>
          <p:nvPr/>
        </p:nvGrpSpPr>
        <p:grpSpPr>
          <a:xfrm>
            <a:off x="4419193" y="6820282"/>
            <a:ext cx="12183656" cy="2147167"/>
            <a:chOff x="0" y="0"/>
            <a:chExt cx="2909801" cy="512804"/>
          </a:xfrm>
        </p:grpSpPr>
        <p:sp>
          <p:nvSpPr>
            <p:cNvPr id="63" name="Freeform 45">
              <a:extLst>
                <a:ext uri="{FF2B5EF4-FFF2-40B4-BE49-F238E27FC236}">
                  <a16:creationId xmlns:a16="http://schemas.microsoft.com/office/drawing/2014/main" id="{F0C22E54-9452-4CE2-B8B1-5F7FF13B35D9}"/>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9248B973-BB6C-449A-B4EF-7270D56E2757}"/>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1FF136E2-DD6F-4598-B03D-37B8F2543A71}"/>
              </a:ext>
            </a:extLst>
          </p:cNvPr>
          <p:cNvSpPr txBox="1"/>
          <p:nvPr/>
        </p:nvSpPr>
        <p:spPr>
          <a:xfrm>
            <a:off x="4741986" y="302825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识别日常飞行过程中存在的未知风险或漏洞是一项至关重要的任务，本文提出了一种可解释的</a:t>
            </a:r>
            <a:r>
              <a:rPr lang="zh-CN" altLang="en-US" sz="2000" spc="159" dirty="0">
                <a:solidFill>
                  <a:schemeClr val="accent1"/>
                </a:solidFill>
                <a:latin typeface="思源黑体"/>
                <a:ea typeface="思源黑体"/>
              </a:rPr>
              <a:t>航空异常检测深度半监督模型</a:t>
            </a:r>
            <a:r>
              <a:rPr lang="zh-CN" altLang="en-US" sz="2000" spc="159" dirty="0">
                <a:solidFill>
                  <a:srgbClr val="000000"/>
                </a:solidFill>
                <a:latin typeface="思源黑体"/>
                <a:ea typeface="思源黑体"/>
              </a:rPr>
              <a:t>，以解决监督异常检测模型应用过程中航空数据中</a:t>
            </a:r>
            <a:r>
              <a:rPr lang="zh-CN" altLang="en-US" sz="2000" spc="159" dirty="0">
                <a:solidFill>
                  <a:schemeClr val="accent1"/>
                </a:solidFill>
                <a:latin typeface="思源黑体"/>
                <a:ea typeface="思源黑体"/>
              </a:rPr>
              <a:t>标记数据不足</a:t>
            </a:r>
            <a:r>
              <a:rPr lang="zh-CN" altLang="en-US" sz="2000" spc="159" dirty="0">
                <a:solidFill>
                  <a:srgbClr val="000000"/>
                </a:solidFill>
                <a:latin typeface="思源黑体"/>
                <a:ea typeface="思源黑体"/>
              </a:rPr>
              <a:t>的问题。</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4FB845ED-AA21-4FF2-8A15-71FD0F440EFC}"/>
              </a:ext>
            </a:extLst>
          </p:cNvPr>
          <p:cNvSpPr txBox="1"/>
          <p:nvPr/>
        </p:nvSpPr>
        <p:spPr>
          <a:xfrm>
            <a:off x="4741986" y="5330030"/>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使用机器学习来识别航空领域安全事件的前兆的主要挑战之一是处理和标记的数据数量稀少，该模型利用了所有</a:t>
            </a:r>
            <a:r>
              <a:rPr lang="zh-CN" altLang="en-US" sz="2000" spc="159" dirty="0">
                <a:solidFill>
                  <a:schemeClr val="accent1"/>
                </a:solidFill>
                <a:latin typeface="思源黑体"/>
                <a:ea typeface="思源黑体"/>
              </a:rPr>
              <a:t>可用的航空时间序列数据</a:t>
            </a:r>
            <a:r>
              <a:rPr lang="zh-CN" altLang="en-US" sz="2000" spc="159" dirty="0">
                <a:solidFill>
                  <a:srgbClr val="000000"/>
                </a:solidFill>
                <a:latin typeface="思源黑体"/>
                <a:ea typeface="思源黑体"/>
              </a:rPr>
              <a:t>，以高精度和较少的误报识别异常或事件前兆。</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62FBF577-E5DA-435D-9A2C-19C2B41AB54D}"/>
              </a:ext>
            </a:extLst>
          </p:cNvPr>
          <p:cNvSpPr txBox="1"/>
          <p:nvPr/>
        </p:nvSpPr>
        <p:spPr>
          <a:xfrm>
            <a:off x="4741986" y="7579664"/>
            <a:ext cx="11412195" cy="131157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本文提出的模型是朝着能够识别空域操作中未知风险和漏洞的框架发展的一步。之后可以扩展半监督模型以具有</a:t>
            </a:r>
            <a:r>
              <a:rPr lang="zh-CN" altLang="en-US" sz="2000" spc="159" dirty="0">
                <a:solidFill>
                  <a:schemeClr val="accent1"/>
                </a:solidFill>
                <a:latin typeface="思源黑体"/>
                <a:ea typeface="思源黑体"/>
              </a:rPr>
              <a:t>开放集识别能力</a:t>
            </a:r>
            <a:r>
              <a:rPr lang="zh-CN" altLang="en-US" sz="2000" spc="159" dirty="0">
                <a:solidFill>
                  <a:srgbClr val="000000"/>
                </a:solidFill>
                <a:latin typeface="思源黑体"/>
                <a:ea typeface="思源黑体"/>
              </a:rPr>
              <a:t>，其中模型可以识别不属于任何已知类的数据。本文的方法可能存在的应用场景有：商用飞机起飞阶段的二元异常检测；商用飞机进近着陆阶段的多类异常检测。</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C3B084E8-49F6-4662-A44B-E01CC044ED51}"/>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6FDC1A93-E7B1-4F3D-B075-03DC4DF31B00}"/>
              </a:ext>
            </a:extLst>
          </p:cNvPr>
          <p:cNvSpPr txBox="1"/>
          <p:nvPr/>
        </p:nvSpPr>
        <p:spPr>
          <a:xfrm>
            <a:off x="4741986" y="4784508"/>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DA40A22D-2C27-4F7A-AF02-6F533FBE7813}"/>
              </a:ext>
            </a:extLst>
          </p:cNvPr>
          <p:cNvSpPr txBox="1"/>
          <p:nvPr/>
        </p:nvSpPr>
        <p:spPr>
          <a:xfrm>
            <a:off x="4741986" y="7101914"/>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3860663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6" name="Group 16"/>
          <p:cNvGrpSpPr/>
          <p:nvPr/>
        </p:nvGrpSpPr>
        <p:grpSpPr>
          <a:xfrm rot="-5400000">
            <a:off x="1371942" y="4033227"/>
            <a:ext cx="1054911" cy="3798794"/>
            <a:chOff x="0" y="0"/>
            <a:chExt cx="277837" cy="1000505"/>
          </a:xfrm>
        </p:grpSpPr>
        <p:sp>
          <p:nvSpPr>
            <p:cNvPr id="17" name="Freeform 17"/>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8" name="TextBox 18"/>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a:off x="-9525" y="4356315"/>
            <a:ext cx="3336378" cy="0"/>
          </a:xfrm>
          <a:prstGeom prst="line">
            <a:avLst/>
          </a:prstGeom>
          <a:ln w="19050" cap="flat">
            <a:solidFill>
              <a:srgbClr val="EEF2F5"/>
            </a:solidFill>
            <a:prstDash val="solid"/>
            <a:headEnd type="none" w="sm" len="sm"/>
            <a:tailEnd type="none" w="sm" len="sm"/>
          </a:ln>
        </p:spPr>
      </p:sp>
      <p:grpSp>
        <p:nvGrpSpPr>
          <p:cNvPr id="20" name="Group 20"/>
          <p:cNvGrpSpPr/>
          <p:nvPr/>
        </p:nvGrpSpPr>
        <p:grpSpPr>
          <a:xfrm>
            <a:off x="4561800" y="7071838"/>
            <a:ext cx="3027440" cy="1858476"/>
            <a:chOff x="0" y="0"/>
            <a:chExt cx="812800" cy="498959"/>
          </a:xfrm>
        </p:grpSpPr>
        <p:sp>
          <p:nvSpPr>
            <p:cNvPr id="21" name="Freeform 21"/>
            <p:cNvSpPr/>
            <p:nvPr/>
          </p:nvSpPr>
          <p:spPr>
            <a:xfrm>
              <a:off x="0" y="0"/>
              <a:ext cx="812800" cy="498959"/>
            </a:xfrm>
            <a:custGeom>
              <a:avLst/>
              <a:gdLst/>
              <a:ahLst/>
              <a:cxnLst/>
              <a:rect l="l" t="t" r="r" b="b"/>
              <a:pathLst>
                <a:path w="812800" h="498959">
                  <a:moveTo>
                    <a:pt x="0" y="0"/>
                  </a:moveTo>
                  <a:lnTo>
                    <a:pt x="812800" y="0"/>
                  </a:lnTo>
                  <a:lnTo>
                    <a:pt x="812800" y="498959"/>
                  </a:lnTo>
                  <a:lnTo>
                    <a:pt x="0" y="498959"/>
                  </a:lnTo>
                  <a:close/>
                </a:path>
              </a:pathLst>
            </a:custGeom>
            <a:solidFill>
              <a:srgbClr val="AAC2E2"/>
            </a:solidFill>
          </p:spPr>
        </p:sp>
        <p:sp>
          <p:nvSpPr>
            <p:cNvPr id="22" name="TextBox 22"/>
            <p:cNvSpPr txBox="1"/>
            <p:nvPr/>
          </p:nvSpPr>
          <p:spPr>
            <a:xfrm>
              <a:off x="0" y="-19050"/>
              <a:ext cx="812800" cy="518009"/>
            </a:xfrm>
            <a:prstGeom prst="rect">
              <a:avLst/>
            </a:prstGeom>
          </p:spPr>
          <p:txBody>
            <a:bodyPr lIns="50800" tIns="50800" rIns="50800" bIns="50800" rtlCol="0" anchor="ctr"/>
            <a:lstStyle/>
            <a:p>
              <a:pPr algn="ctr">
                <a:lnSpc>
                  <a:spcPts val="3199"/>
                </a:lnSpc>
              </a:pPr>
              <a:endParaRPr/>
            </a:p>
          </p:txBody>
        </p:sp>
      </p:grpSp>
      <p:grpSp>
        <p:nvGrpSpPr>
          <p:cNvPr id="23" name="Group 23"/>
          <p:cNvGrpSpPr/>
          <p:nvPr/>
        </p:nvGrpSpPr>
        <p:grpSpPr>
          <a:xfrm>
            <a:off x="7702532" y="7071838"/>
            <a:ext cx="3027440" cy="1858476"/>
            <a:chOff x="0" y="0"/>
            <a:chExt cx="812800" cy="498959"/>
          </a:xfrm>
        </p:grpSpPr>
        <p:sp>
          <p:nvSpPr>
            <p:cNvPr id="24" name="Freeform 24"/>
            <p:cNvSpPr/>
            <p:nvPr/>
          </p:nvSpPr>
          <p:spPr>
            <a:xfrm>
              <a:off x="0" y="0"/>
              <a:ext cx="812800" cy="498959"/>
            </a:xfrm>
            <a:custGeom>
              <a:avLst/>
              <a:gdLst/>
              <a:ahLst/>
              <a:cxnLst/>
              <a:rect l="l" t="t" r="r" b="b"/>
              <a:pathLst>
                <a:path w="812800" h="498959">
                  <a:moveTo>
                    <a:pt x="0" y="0"/>
                  </a:moveTo>
                  <a:lnTo>
                    <a:pt x="812800" y="0"/>
                  </a:lnTo>
                  <a:lnTo>
                    <a:pt x="812800" y="498959"/>
                  </a:lnTo>
                  <a:lnTo>
                    <a:pt x="0" y="498959"/>
                  </a:lnTo>
                  <a:close/>
                </a:path>
              </a:pathLst>
            </a:custGeom>
            <a:solidFill>
              <a:srgbClr val="AAC2E2"/>
            </a:solidFill>
          </p:spPr>
        </p:sp>
        <p:sp>
          <p:nvSpPr>
            <p:cNvPr id="25" name="TextBox 25"/>
            <p:cNvSpPr txBox="1"/>
            <p:nvPr/>
          </p:nvSpPr>
          <p:spPr>
            <a:xfrm>
              <a:off x="0" y="-19050"/>
              <a:ext cx="812800" cy="518009"/>
            </a:xfrm>
            <a:prstGeom prst="rect">
              <a:avLst/>
            </a:prstGeom>
          </p:spPr>
          <p:txBody>
            <a:bodyPr lIns="50800" tIns="50800" rIns="50800" bIns="50800" rtlCol="0" anchor="ctr"/>
            <a:lstStyle/>
            <a:p>
              <a:pPr algn="ctr">
                <a:lnSpc>
                  <a:spcPts val="3199"/>
                </a:lnSpc>
              </a:pPr>
              <a:endParaRPr/>
            </a:p>
          </p:txBody>
        </p:sp>
      </p:grpSp>
      <p:sp>
        <p:nvSpPr>
          <p:cNvPr id="26" name="TextBox 26"/>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7" name="TextBox 27"/>
          <p:cNvSpPr txBox="1"/>
          <p:nvPr/>
        </p:nvSpPr>
        <p:spPr>
          <a:xfrm>
            <a:off x="620398" y="5670425"/>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结论总结</a:t>
            </a:r>
            <a:endParaRPr lang="en-US" sz="3200" u="none" spc="640" dirty="0">
              <a:solidFill>
                <a:srgbClr val="304370"/>
              </a:solidFill>
              <a:ea typeface="思源黑体 Bold"/>
            </a:endParaRPr>
          </a:p>
        </p:txBody>
      </p:sp>
      <p:sp>
        <p:nvSpPr>
          <p:cNvPr id="31" name="TextBox 31"/>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32" name="TextBox 32"/>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文献分享</a:t>
            </a:r>
          </a:p>
        </p:txBody>
      </p:sp>
      <p:sp>
        <p:nvSpPr>
          <p:cNvPr id="33" name="TextBox 33"/>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2.请在此输入标题</a:t>
            </a:r>
          </a:p>
        </p:txBody>
      </p:sp>
      <p:grpSp>
        <p:nvGrpSpPr>
          <p:cNvPr id="34" name="Group 34"/>
          <p:cNvGrpSpPr/>
          <p:nvPr/>
        </p:nvGrpSpPr>
        <p:grpSpPr>
          <a:xfrm>
            <a:off x="10843264" y="7071838"/>
            <a:ext cx="3027440" cy="1858476"/>
            <a:chOff x="0" y="0"/>
            <a:chExt cx="812800" cy="498959"/>
          </a:xfrm>
        </p:grpSpPr>
        <p:sp>
          <p:nvSpPr>
            <p:cNvPr id="35" name="Freeform 35"/>
            <p:cNvSpPr/>
            <p:nvPr/>
          </p:nvSpPr>
          <p:spPr>
            <a:xfrm>
              <a:off x="0" y="0"/>
              <a:ext cx="812800" cy="498959"/>
            </a:xfrm>
            <a:custGeom>
              <a:avLst/>
              <a:gdLst/>
              <a:ahLst/>
              <a:cxnLst/>
              <a:rect l="l" t="t" r="r" b="b"/>
              <a:pathLst>
                <a:path w="812800" h="498959">
                  <a:moveTo>
                    <a:pt x="0" y="0"/>
                  </a:moveTo>
                  <a:lnTo>
                    <a:pt x="812800" y="0"/>
                  </a:lnTo>
                  <a:lnTo>
                    <a:pt x="812800" y="498959"/>
                  </a:lnTo>
                  <a:lnTo>
                    <a:pt x="0" y="498959"/>
                  </a:lnTo>
                  <a:close/>
                </a:path>
              </a:pathLst>
            </a:custGeom>
            <a:solidFill>
              <a:srgbClr val="AAC2E2"/>
            </a:solidFill>
          </p:spPr>
        </p:sp>
        <p:sp>
          <p:nvSpPr>
            <p:cNvPr id="36" name="TextBox 36"/>
            <p:cNvSpPr txBox="1"/>
            <p:nvPr/>
          </p:nvSpPr>
          <p:spPr>
            <a:xfrm>
              <a:off x="0" y="-19050"/>
              <a:ext cx="812800" cy="518009"/>
            </a:xfrm>
            <a:prstGeom prst="rect">
              <a:avLst/>
            </a:prstGeom>
          </p:spPr>
          <p:txBody>
            <a:bodyPr lIns="50800" tIns="50800" rIns="50800" bIns="50800" rtlCol="0" anchor="ctr"/>
            <a:lstStyle/>
            <a:p>
              <a:pPr algn="ctr">
                <a:lnSpc>
                  <a:spcPts val="3199"/>
                </a:lnSpc>
              </a:pPr>
              <a:endParaRPr/>
            </a:p>
          </p:txBody>
        </p:sp>
      </p:grpSp>
      <p:grpSp>
        <p:nvGrpSpPr>
          <p:cNvPr id="37" name="Group 37"/>
          <p:cNvGrpSpPr/>
          <p:nvPr/>
        </p:nvGrpSpPr>
        <p:grpSpPr>
          <a:xfrm>
            <a:off x="13983996" y="7071838"/>
            <a:ext cx="3027440" cy="1858476"/>
            <a:chOff x="0" y="0"/>
            <a:chExt cx="812800" cy="498959"/>
          </a:xfrm>
        </p:grpSpPr>
        <p:sp>
          <p:nvSpPr>
            <p:cNvPr id="38" name="Freeform 38"/>
            <p:cNvSpPr/>
            <p:nvPr/>
          </p:nvSpPr>
          <p:spPr>
            <a:xfrm>
              <a:off x="0" y="0"/>
              <a:ext cx="812800" cy="498959"/>
            </a:xfrm>
            <a:custGeom>
              <a:avLst/>
              <a:gdLst/>
              <a:ahLst/>
              <a:cxnLst/>
              <a:rect l="l" t="t" r="r" b="b"/>
              <a:pathLst>
                <a:path w="812800" h="498959">
                  <a:moveTo>
                    <a:pt x="0" y="0"/>
                  </a:moveTo>
                  <a:lnTo>
                    <a:pt x="812800" y="0"/>
                  </a:lnTo>
                  <a:lnTo>
                    <a:pt x="812800" y="498959"/>
                  </a:lnTo>
                  <a:lnTo>
                    <a:pt x="0" y="498959"/>
                  </a:lnTo>
                  <a:close/>
                </a:path>
              </a:pathLst>
            </a:custGeom>
            <a:solidFill>
              <a:srgbClr val="AAC2E2"/>
            </a:solidFill>
          </p:spPr>
        </p:sp>
        <p:sp>
          <p:nvSpPr>
            <p:cNvPr id="39" name="TextBox 39"/>
            <p:cNvSpPr txBox="1"/>
            <p:nvPr/>
          </p:nvSpPr>
          <p:spPr>
            <a:xfrm>
              <a:off x="0" y="-19050"/>
              <a:ext cx="812800" cy="518009"/>
            </a:xfrm>
            <a:prstGeom prst="rect">
              <a:avLst/>
            </a:prstGeom>
          </p:spPr>
          <p:txBody>
            <a:bodyPr lIns="50800" tIns="50800" rIns="50800" bIns="50800" rtlCol="0" anchor="ctr"/>
            <a:lstStyle/>
            <a:p>
              <a:pPr algn="ctr">
                <a:lnSpc>
                  <a:spcPts val="3199"/>
                </a:lnSpc>
              </a:pPr>
              <a:endParaRPr/>
            </a:p>
          </p:txBody>
        </p:sp>
      </p:grpSp>
      <p:sp>
        <p:nvSpPr>
          <p:cNvPr id="40" name="TextBox 40"/>
          <p:cNvSpPr txBox="1"/>
          <p:nvPr/>
        </p:nvSpPr>
        <p:spPr>
          <a:xfrm>
            <a:off x="4533729" y="3028409"/>
            <a:ext cx="3345525" cy="1049655"/>
          </a:xfrm>
          <a:prstGeom prst="rect">
            <a:avLst/>
          </a:prstGeom>
        </p:spPr>
        <p:txBody>
          <a:bodyPr lIns="0" tIns="0" rIns="0" bIns="0" rtlCol="0" anchor="t">
            <a:spAutoFit/>
          </a:bodyPr>
          <a:lstStyle/>
          <a:p>
            <a:pPr algn="r">
              <a:lnSpc>
                <a:spcPts val="2879"/>
              </a:lnSpc>
            </a:pPr>
            <a:r>
              <a:rPr lang="en-US" sz="1599" spc="159">
                <a:solidFill>
                  <a:srgbClr val="000000"/>
                </a:solidFill>
                <a:latin typeface="思源黑体"/>
                <a:ea typeface="思源黑体"/>
              </a:rPr>
              <a:t>请在此输入正文内容，正文内不宜过长，对重要信息进行概括，2-3句即可。</a:t>
            </a:r>
          </a:p>
        </p:txBody>
      </p:sp>
      <p:sp>
        <p:nvSpPr>
          <p:cNvPr id="41" name="TextBox 41"/>
          <p:cNvSpPr txBox="1"/>
          <p:nvPr/>
        </p:nvSpPr>
        <p:spPr>
          <a:xfrm>
            <a:off x="13637840" y="3028409"/>
            <a:ext cx="3345525" cy="1049655"/>
          </a:xfrm>
          <a:prstGeom prst="rect">
            <a:avLst/>
          </a:prstGeom>
        </p:spPr>
        <p:txBody>
          <a:bodyPr lIns="0" tIns="0" rIns="0" bIns="0" rtlCol="0" anchor="t">
            <a:spAutoFit/>
          </a:bodyPr>
          <a:lstStyle/>
          <a:p>
            <a:pPr>
              <a:lnSpc>
                <a:spcPts val="2879"/>
              </a:lnSpc>
            </a:pPr>
            <a:r>
              <a:rPr lang="en-US" sz="1599" spc="159">
                <a:solidFill>
                  <a:srgbClr val="000000"/>
                </a:solidFill>
                <a:latin typeface="思源黑体"/>
                <a:ea typeface="思源黑体"/>
              </a:rPr>
              <a:t>请在此输入正文内容，正文内不宜过长，对重要信息进行概括，2-3句即可。</a:t>
            </a:r>
          </a:p>
        </p:txBody>
      </p:sp>
      <p:sp>
        <p:nvSpPr>
          <p:cNvPr id="42" name="TextBox 42"/>
          <p:cNvSpPr txBox="1"/>
          <p:nvPr/>
        </p:nvSpPr>
        <p:spPr>
          <a:xfrm>
            <a:off x="4533729" y="5354317"/>
            <a:ext cx="3345525" cy="1049655"/>
          </a:xfrm>
          <a:prstGeom prst="rect">
            <a:avLst/>
          </a:prstGeom>
        </p:spPr>
        <p:txBody>
          <a:bodyPr lIns="0" tIns="0" rIns="0" bIns="0" rtlCol="0" anchor="t">
            <a:spAutoFit/>
          </a:bodyPr>
          <a:lstStyle/>
          <a:p>
            <a:pPr algn="r">
              <a:lnSpc>
                <a:spcPts val="2879"/>
              </a:lnSpc>
            </a:pPr>
            <a:r>
              <a:rPr lang="en-US" sz="1599" spc="159">
                <a:solidFill>
                  <a:srgbClr val="000000"/>
                </a:solidFill>
                <a:latin typeface="思源黑体"/>
                <a:ea typeface="思源黑体"/>
              </a:rPr>
              <a:t>请在此输入正文内容，正文内不宜过长，对重要信息进行概括，2-3句即可。</a:t>
            </a:r>
          </a:p>
        </p:txBody>
      </p:sp>
      <p:sp>
        <p:nvSpPr>
          <p:cNvPr id="43" name="TextBox 43"/>
          <p:cNvSpPr txBox="1"/>
          <p:nvPr/>
        </p:nvSpPr>
        <p:spPr>
          <a:xfrm>
            <a:off x="13637840" y="5354317"/>
            <a:ext cx="3345525" cy="1049655"/>
          </a:xfrm>
          <a:prstGeom prst="rect">
            <a:avLst/>
          </a:prstGeom>
        </p:spPr>
        <p:txBody>
          <a:bodyPr lIns="0" tIns="0" rIns="0" bIns="0" rtlCol="0" anchor="t">
            <a:spAutoFit/>
          </a:bodyPr>
          <a:lstStyle/>
          <a:p>
            <a:pPr>
              <a:lnSpc>
                <a:spcPts val="2879"/>
              </a:lnSpc>
            </a:pPr>
            <a:r>
              <a:rPr lang="en-US" sz="1599" spc="159">
                <a:solidFill>
                  <a:srgbClr val="000000"/>
                </a:solidFill>
                <a:latin typeface="思源黑体"/>
                <a:ea typeface="思源黑体"/>
              </a:rPr>
              <a:t>请在此输入正文内容，正文内不宜过长，对重要信息进行概括，2-3句即可。</a:t>
            </a:r>
          </a:p>
        </p:txBody>
      </p:sp>
      <p:sp>
        <p:nvSpPr>
          <p:cNvPr id="44" name="TextBox 44"/>
          <p:cNvSpPr txBox="1"/>
          <p:nvPr/>
        </p:nvSpPr>
        <p:spPr>
          <a:xfrm>
            <a:off x="7907325" y="7942143"/>
            <a:ext cx="2617854" cy="68770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grpSp>
        <p:nvGrpSpPr>
          <p:cNvPr id="45" name="Group 45"/>
          <p:cNvGrpSpPr/>
          <p:nvPr/>
        </p:nvGrpSpPr>
        <p:grpSpPr>
          <a:xfrm>
            <a:off x="4766593" y="7381829"/>
            <a:ext cx="2617854" cy="1238494"/>
            <a:chOff x="0" y="0"/>
            <a:chExt cx="3490472" cy="1651326"/>
          </a:xfrm>
        </p:grpSpPr>
        <p:sp>
          <p:nvSpPr>
            <p:cNvPr id="46" name="TextBox 46"/>
            <p:cNvSpPr txBox="1"/>
            <p:nvPr/>
          </p:nvSpPr>
          <p:spPr>
            <a:xfrm>
              <a:off x="0" y="762960"/>
              <a:ext cx="3490472" cy="88836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47" name="TextBox 47"/>
            <p:cNvSpPr txBox="1"/>
            <p:nvPr/>
          </p:nvSpPr>
          <p:spPr>
            <a:xfrm>
              <a:off x="0" y="-19050"/>
              <a:ext cx="3490472" cy="518583"/>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grpSp>
      <p:sp>
        <p:nvSpPr>
          <p:cNvPr id="48" name="TextBox 48"/>
          <p:cNvSpPr txBox="1"/>
          <p:nvPr/>
        </p:nvSpPr>
        <p:spPr>
          <a:xfrm>
            <a:off x="4533729" y="2420470"/>
            <a:ext cx="3345525" cy="512445"/>
          </a:xfrm>
          <a:prstGeom prst="rect">
            <a:avLst/>
          </a:prstGeom>
        </p:spPr>
        <p:txBody>
          <a:bodyPr lIns="0" tIns="0" rIns="0" bIns="0" rtlCol="0" anchor="t">
            <a:spAutoFit/>
          </a:bodyPr>
          <a:lstStyle/>
          <a:p>
            <a:pPr algn="r">
              <a:lnSpc>
                <a:spcPts val="3840"/>
              </a:lnSpc>
              <a:spcBef>
                <a:spcPct val="0"/>
              </a:spcBef>
            </a:pPr>
            <a:r>
              <a:rPr lang="en-US" sz="3000" spc="450">
                <a:solidFill>
                  <a:srgbClr val="304370"/>
                </a:solidFill>
                <a:latin typeface="Aharoni CLM Bold"/>
              </a:rPr>
              <a:t>01</a:t>
            </a:r>
          </a:p>
        </p:txBody>
      </p:sp>
      <p:sp>
        <p:nvSpPr>
          <p:cNvPr id="49" name="TextBox 49"/>
          <p:cNvSpPr txBox="1"/>
          <p:nvPr/>
        </p:nvSpPr>
        <p:spPr>
          <a:xfrm>
            <a:off x="13637840" y="2420470"/>
            <a:ext cx="3345525" cy="512445"/>
          </a:xfrm>
          <a:prstGeom prst="rect">
            <a:avLst/>
          </a:prstGeom>
        </p:spPr>
        <p:txBody>
          <a:bodyPr lIns="0" tIns="0" rIns="0" bIns="0" rtlCol="0" anchor="t">
            <a:spAutoFit/>
          </a:bodyPr>
          <a:lstStyle/>
          <a:p>
            <a:pPr>
              <a:lnSpc>
                <a:spcPts val="3840"/>
              </a:lnSpc>
              <a:spcBef>
                <a:spcPct val="0"/>
              </a:spcBef>
            </a:pPr>
            <a:r>
              <a:rPr lang="en-US" sz="3000" spc="450">
                <a:solidFill>
                  <a:srgbClr val="304370"/>
                </a:solidFill>
                <a:latin typeface="Aharoni CLM Bold"/>
              </a:rPr>
              <a:t>02</a:t>
            </a:r>
          </a:p>
        </p:txBody>
      </p:sp>
      <p:sp>
        <p:nvSpPr>
          <p:cNvPr id="50" name="TextBox 50"/>
          <p:cNvSpPr txBox="1"/>
          <p:nvPr/>
        </p:nvSpPr>
        <p:spPr>
          <a:xfrm>
            <a:off x="4533729" y="4746378"/>
            <a:ext cx="3345525" cy="512445"/>
          </a:xfrm>
          <a:prstGeom prst="rect">
            <a:avLst/>
          </a:prstGeom>
        </p:spPr>
        <p:txBody>
          <a:bodyPr lIns="0" tIns="0" rIns="0" bIns="0" rtlCol="0" anchor="t">
            <a:spAutoFit/>
          </a:bodyPr>
          <a:lstStyle/>
          <a:p>
            <a:pPr algn="r">
              <a:lnSpc>
                <a:spcPts val="3840"/>
              </a:lnSpc>
              <a:spcBef>
                <a:spcPct val="0"/>
              </a:spcBef>
            </a:pPr>
            <a:r>
              <a:rPr lang="en-US" sz="3000" spc="450">
                <a:solidFill>
                  <a:srgbClr val="304370"/>
                </a:solidFill>
                <a:latin typeface="Aharoni CLM Bold"/>
              </a:rPr>
              <a:t>03</a:t>
            </a:r>
          </a:p>
        </p:txBody>
      </p:sp>
      <p:sp>
        <p:nvSpPr>
          <p:cNvPr id="51" name="TextBox 51"/>
          <p:cNvSpPr txBox="1"/>
          <p:nvPr/>
        </p:nvSpPr>
        <p:spPr>
          <a:xfrm>
            <a:off x="13637840" y="4746378"/>
            <a:ext cx="3345525" cy="512445"/>
          </a:xfrm>
          <a:prstGeom prst="rect">
            <a:avLst/>
          </a:prstGeom>
        </p:spPr>
        <p:txBody>
          <a:bodyPr lIns="0" tIns="0" rIns="0" bIns="0" rtlCol="0" anchor="t">
            <a:spAutoFit/>
          </a:bodyPr>
          <a:lstStyle/>
          <a:p>
            <a:pPr>
              <a:lnSpc>
                <a:spcPts val="3840"/>
              </a:lnSpc>
              <a:spcBef>
                <a:spcPct val="0"/>
              </a:spcBef>
            </a:pPr>
            <a:r>
              <a:rPr lang="en-US" sz="3000" spc="450">
                <a:solidFill>
                  <a:srgbClr val="304370"/>
                </a:solidFill>
                <a:latin typeface="Aharoni CLM Bold"/>
              </a:rPr>
              <a:t>04</a:t>
            </a:r>
          </a:p>
        </p:txBody>
      </p:sp>
      <p:sp>
        <p:nvSpPr>
          <p:cNvPr id="52" name="TextBox 52"/>
          <p:cNvSpPr txBox="1"/>
          <p:nvPr/>
        </p:nvSpPr>
        <p:spPr>
          <a:xfrm>
            <a:off x="7907325" y="7372304"/>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sp>
        <p:nvSpPr>
          <p:cNvPr id="53" name="TextBox 53"/>
          <p:cNvSpPr txBox="1"/>
          <p:nvPr/>
        </p:nvSpPr>
        <p:spPr>
          <a:xfrm>
            <a:off x="11048057" y="7942143"/>
            <a:ext cx="2617854" cy="68770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4" name="TextBox 54"/>
          <p:cNvSpPr txBox="1"/>
          <p:nvPr/>
        </p:nvSpPr>
        <p:spPr>
          <a:xfrm>
            <a:off x="14188789" y="7942143"/>
            <a:ext cx="2617854" cy="68770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5" name="TextBox 55"/>
          <p:cNvSpPr txBox="1"/>
          <p:nvPr/>
        </p:nvSpPr>
        <p:spPr>
          <a:xfrm>
            <a:off x="11048057" y="7372304"/>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sp>
        <p:nvSpPr>
          <p:cNvPr id="56" name="TextBox 56"/>
          <p:cNvSpPr txBox="1"/>
          <p:nvPr/>
        </p:nvSpPr>
        <p:spPr>
          <a:xfrm>
            <a:off x="14188789" y="7372304"/>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pic>
        <p:nvPicPr>
          <p:cNvPr id="57" name="Picture 57"/>
          <p:cNvPicPr>
            <a:picLocks noChangeAspect="1"/>
          </p:cNvPicPr>
          <p:nvPr/>
        </p:nvPicPr>
        <p:blipFill>
          <a:blip r:embed="rId2"/>
          <a:stretch>
            <a:fillRect/>
          </a:stretch>
        </p:blipFill>
        <p:spPr>
          <a:xfrm>
            <a:off x="7933032" y="2020811"/>
            <a:ext cx="5707171" cy="5151974"/>
          </a:xfrm>
          <a:prstGeom prst="rect">
            <a:avLst/>
          </a:prstGeom>
        </p:spPr>
      </p:pic>
      <p:pic>
        <p:nvPicPr>
          <p:cNvPr id="58" name="图片 57">
            <a:extLst>
              <a:ext uri="{FF2B5EF4-FFF2-40B4-BE49-F238E27FC236}">
                <a16:creationId xmlns:a16="http://schemas.microsoft.com/office/drawing/2014/main" id="{43E8200F-2104-4962-ABF8-AF4B5475B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963868846"/>
              </p:ext>
            </p:extLst>
          </p:nvPr>
        </p:nvGraphicFramePr>
        <p:xfrm>
          <a:off x="1371600" y="2703900"/>
          <a:ext cx="15779773" cy="6299638"/>
        </p:xfrm>
        <a:graphic>
          <a:graphicData uri="http://schemas.openxmlformats.org/drawingml/2006/table">
            <a:tbl>
              <a:tblPr/>
              <a:tblGrid>
                <a:gridCol w="869911">
                  <a:extLst>
                    <a:ext uri="{9D8B030D-6E8A-4147-A177-3AD203B41FA5}">
                      <a16:colId xmlns:a16="http://schemas.microsoft.com/office/drawing/2014/main" val="20000"/>
                    </a:ext>
                  </a:extLst>
                </a:gridCol>
                <a:gridCol w="1933717">
                  <a:extLst>
                    <a:ext uri="{9D8B030D-6E8A-4147-A177-3AD203B41FA5}">
                      <a16:colId xmlns:a16="http://schemas.microsoft.com/office/drawing/2014/main" val="20001"/>
                    </a:ext>
                  </a:extLst>
                </a:gridCol>
                <a:gridCol w="5705027">
                  <a:extLst>
                    <a:ext uri="{9D8B030D-6E8A-4147-A177-3AD203B41FA5}">
                      <a16:colId xmlns:a16="http://schemas.microsoft.com/office/drawing/2014/main" val="20002"/>
                    </a:ext>
                  </a:extLst>
                </a:gridCol>
                <a:gridCol w="2112234">
                  <a:extLst>
                    <a:ext uri="{9D8B030D-6E8A-4147-A177-3AD203B41FA5}">
                      <a16:colId xmlns:a16="http://schemas.microsoft.com/office/drawing/2014/main" val="20003"/>
                    </a:ext>
                  </a:extLst>
                </a:gridCol>
                <a:gridCol w="5158884">
                  <a:extLst>
                    <a:ext uri="{9D8B030D-6E8A-4147-A177-3AD203B41FA5}">
                      <a16:colId xmlns:a16="http://schemas.microsoft.com/office/drawing/2014/main" val="20004"/>
                    </a:ext>
                  </a:extLst>
                </a:gridCol>
              </a:tblGrid>
              <a:tr h="789914">
                <a:tc>
                  <a:txBody>
                    <a:bodyPr/>
                    <a:lstStyle/>
                    <a:p>
                      <a:pPr algn="ctr">
                        <a:lnSpc>
                          <a:spcPts val="2239"/>
                        </a:lnSpc>
                        <a:defRPr/>
                      </a:pPr>
                      <a:endParaRPr lang="en-US" sz="1100" dirty="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chemeClr val="accent1">
                        <a:lumMod val="20000"/>
                        <a:lumOff val="80000"/>
                      </a:schemeClr>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chemeClr val="accent1">
                        <a:lumMod val="20000"/>
                        <a:lumOff val="80000"/>
                      </a:schemeClr>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chemeClr val="accent1">
                        <a:lumMod val="20000"/>
                        <a:lumOff val="80000"/>
                      </a:schemeClr>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chemeClr val="accent1">
                        <a:lumMod val="20000"/>
                        <a:lumOff val="80000"/>
                      </a:schemeClr>
                    </a:solidFill>
                  </a:tcPr>
                </a:tc>
                <a:tc>
                  <a:txBody>
                    <a:bodyPr/>
                    <a:lstStyle/>
                    <a:p>
                      <a:pPr algn="ctr">
                        <a:lnSpc>
                          <a:spcPts val="2239"/>
                        </a:lnSpc>
                        <a:defRPr/>
                      </a:pPr>
                      <a:endParaRPr lang="en-US" sz="1100" dirty="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786100">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extLst>
                  <a:ext uri="{0D108BD9-81ED-4DB2-BD59-A6C34878D82A}">
                    <a16:rowId xmlns:a16="http://schemas.microsoft.com/office/drawing/2014/main" val="10001"/>
                  </a:ext>
                </a:extLst>
              </a:tr>
              <a:tr h="786100">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extLst>
                  <a:ext uri="{0D108BD9-81ED-4DB2-BD59-A6C34878D82A}">
                    <a16:rowId xmlns:a16="http://schemas.microsoft.com/office/drawing/2014/main" val="10002"/>
                  </a:ext>
                </a:extLst>
              </a:tr>
              <a:tr h="791472">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dirty="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extLst>
                  <a:ext uri="{0D108BD9-81ED-4DB2-BD59-A6C34878D82A}">
                    <a16:rowId xmlns:a16="http://schemas.microsoft.com/office/drawing/2014/main" val="10003"/>
                  </a:ext>
                </a:extLst>
              </a:tr>
              <a:tr h="791472">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dirty="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extLst>
                  <a:ext uri="{0D108BD9-81ED-4DB2-BD59-A6C34878D82A}">
                    <a16:rowId xmlns:a16="http://schemas.microsoft.com/office/drawing/2014/main" val="10004"/>
                  </a:ext>
                </a:extLst>
              </a:tr>
              <a:tr h="784860">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dirty="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extLst>
                  <a:ext uri="{0D108BD9-81ED-4DB2-BD59-A6C34878D82A}">
                    <a16:rowId xmlns:a16="http://schemas.microsoft.com/office/drawing/2014/main" val="10005"/>
                  </a:ext>
                </a:extLst>
              </a:tr>
              <a:tr h="784860">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extLst>
                  <a:ext uri="{0D108BD9-81ED-4DB2-BD59-A6C34878D82A}">
                    <a16:rowId xmlns:a16="http://schemas.microsoft.com/office/drawing/2014/main" val="10006"/>
                  </a:ext>
                </a:extLst>
              </a:tr>
              <a:tr h="784860">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C2E2"/>
                    </a:solidFill>
                  </a:tcPr>
                </a:tc>
                <a:tc>
                  <a:txBody>
                    <a:bodyPr/>
                    <a:lstStyle/>
                    <a:p>
                      <a:pPr algn="ctr">
                        <a:lnSpc>
                          <a:spcPts val="2239"/>
                        </a:lnSpc>
                        <a:defRPr/>
                      </a:pPr>
                      <a:endParaRPr lang="en-US" sz="1100" dirty="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C2E2"/>
                    </a:solidFill>
                  </a:tcPr>
                </a:tc>
                <a:extLst>
                  <a:ext uri="{0D108BD9-81ED-4DB2-BD59-A6C34878D82A}">
                    <a16:rowId xmlns:a16="http://schemas.microsoft.com/office/drawing/2014/main" val="10007"/>
                  </a:ext>
                </a:extLst>
              </a:tr>
            </a:tbl>
          </a:graphicData>
        </a:graphic>
      </p:graphicFrame>
      <p:sp>
        <p:nvSpPr>
          <p:cNvPr id="3" name="TextBox 3"/>
          <p:cNvSpPr txBox="1"/>
          <p:nvPr/>
        </p:nvSpPr>
        <p:spPr>
          <a:xfrm>
            <a:off x="7018606" y="990600"/>
            <a:ext cx="4250789" cy="752348"/>
          </a:xfrm>
          <a:prstGeom prst="rect">
            <a:avLst/>
          </a:prstGeom>
        </p:spPr>
        <p:txBody>
          <a:bodyPr lIns="0" tIns="0" rIns="0" bIns="0" rtlCol="0" anchor="t">
            <a:spAutoFit/>
          </a:bodyPr>
          <a:lstStyle/>
          <a:p>
            <a:pPr algn="ctr">
              <a:lnSpc>
                <a:spcPts val="6015"/>
              </a:lnSpc>
            </a:pPr>
            <a:r>
              <a:rPr lang="en-US" sz="4699" spc="2349">
                <a:solidFill>
                  <a:srgbClr val="304370"/>
                </a:solidFill>
                <a:ea typeface="思源黑体 Bold"/>
              </a:rPr>
              <a:t>参考文献</a:t>
            </a:r>
          </a:p>
        </p:txBody>
      </p:sp>
      <p:grpSp>
        <p:nvGrpSpPr>
          <p:cNvPr id="4" name="Group 4"/>
          <p:cNvGrpSpPr/>
          <p:nvPr/>
        </p:nvGrpSpPr>
        <p:grpSpPr>
          <a:xfrm>
            <a:off x="1264271" y="2867096"/>
            <a:ext cx="816894" cy="5782992"/>
            <a:chOff x="0" y="0"/>
            <a:chExt cx="1089192" cy="7710657"/>
          </a:xfrm>
        </p:grpSpPr>
        <p:sp>
          <p:nvSpPr>
            <p:cNvPr id="5" name="TextBox 5"/>
            <p:cNvSpPr txBox="1"/>
            <p:nvPr/>
          </p:nvSpPr>
          <p:spPr>
            <a:xfrm>
              <a:off x="0" y="-9525"/>
              <a:ext cx="1089192" cy="330750"/>
            </a:xfrm>
            <a:prstGeom prst="rect">
              <a:avLst/>
            </a:prstGeom>
          </p:spPr>
          <p:txBody>
            <a:bodyPr lIns="0" tIns="0" rIns="0" bIns="0" rtlCol="0" anchor="t">
              <a:spAutoFit/>
            </a:bodyPr>
            <a:lstStyle/>
            <a:p>
              <a:pPr algn="ctr">
                <a:lnSpc>
                  <a:spcPts val="2047"/>
                </a:lnSpc>
                <a:spcBef>
                  <a:spcPct val="0"/>
                </a:spcBef>
              </a:pPr>
              <a:r>
                <a:rPr lang="en-US" sz="1599" spc="239" dirty="0">
                  <a:solidFill>
                    <a:srgbClr val="002060"/>
                  </a:solidFill>
                  <a:latin typeface="思源黑体 Medium"/>
                </a:rPr>
                <a:t>[1]</a:t>
              </a:r>
            </a:p>
          </p:txBody>
        </p:sp>
        <p:sp>
          <p:nvSpPr>
            <p:cNvPr id="6" name="TextBox 6"/>
            <p:cNvSpPr txBox="1"/>
            <p:nvPr/>
          </p:nvSpPr>
          <p:spPr>
            <a:xfrm>
              <a:off x="0" y="1016421"/>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[2]</a:t>
              </a:r>
            </a:p>
          </p:txBody>
        </p:sp>
        <p:sp>
          <p:nvSpPr>
            <p:cNvPr id="7" name="TextBox 7"/>
            <p:cNvSpPr txBox="1"/>
            <p:nvPr/>
          </p:nvSpPr>
          <p:spPr>
            <a:xfrm>
              <a:off x="0" y="2082501"/>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[3]</a:t>
              </a:r>
            </a:p>
          </p:txBody>
        </p:sp>
        <p:sp>
          <p:nvSpPr>
            <p:cNvPr id="8" name="TextBox 8"/>
            <p:cNvSpPr txBox="1"/>
            <p:nvPr/>
          </p:nvSpPr>
          <p:spPr>
            <a:xfrm>
              <a:off x="0" y="3127528"/>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[4]</a:t>
              </a:r>
            </a:p>
          </p:txBody>
        </p:sp>
        <p:sp>
          <p:nvSpPr>
            <p:cNvPr id="9" name="TextBox 9"/>
            <p:cNvSpPr txBox="1"/>
            <p:nvPr/>
          </p:nvSpPr>
          <p:spPr>
            <a:xfrm>
              <a:off x="0" y="4197954"/>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[5]</a:t>
              </a:r>
            </a:p>
          </p:txBody>
        </p:sp>
        <p:sp>
          <p:nvSpPr>
            <p:cNvPr id="10" name="TextBox 10"/>
            <p:cNvSpPr txBox="1"/>
            <p:nvPr/>
          </p:nvSpPr>
          <p:spPr>
            <a:xfrm>
              <a:off x="0" y="5255680"/>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[6]</a:t>
              </a:r>
            </a:p>
          </p:txBody>
        </p:sp>
        <p:sp>
          <p:nvSpPr>
            <p:cNvPr id="11" name="TextBox 11"/>
            <p:cNvSpPr txBox="1"/>
            <p:nvPr/>
          </p:nvSpPr>
          <p:spPr>
            <a:xfrm>
              <a:off x="0" y="6288006"/>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[7]</a:t>
              </a:r>
            </a:p>
          </p:txBody>
        </p:sp>
        <p:sp>
          <p:nvSpPr>
            <p:cNvPr id="12" name="TextBox 12"/>
            <p:cNvSpPr txBox="1"/>
            <p:nvPr/>
          </p:nvSpPr>
          <p:spPr>
            <a:xfrm>
              <a:off x="0" y="7380005"/>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[8]</a:t>
              </a:r>
            </a:p>
          </p:txBody>
        </p:sp>
      </p:grpSp>
      <p:grpSp>
        <p:nvGrpSpPr>
          <p:cNvPr id="40" name="Group 40"/>
          <p:cNvGrpSpPr/>
          <p:nvPr/>
        </p:nvGrpSpPr>
        <p:grpSpPr>
          <a:xfrm>
            <a:off x="2100018" y="2797283"/>
            <a:ext cx="14925173" cy="6092292"/>
            <a:chOff x="0" y="-83456"/>
            <a:chExt cx="6826078" cy="8113004"/>
          </a:xfrm>
        </p:grpSpPr>
        <p:sp>
          <p:nvSpPr>
            <p:cNvPr id="41" name="TextBox 41"/>
            <p:cNvSpPr txBox="1"/>
            <p:nvPr/>
          </p:nvSpPr>
          <p:spPr>
            <a:xfrm>
              <a:off x="0" y="-83456"/>
              <a:ext cx="6826078" cy="648947"/>
            </a:xfrm>
            <a:prstGeom prst="rect">
              <a:avLst/>
            </a:prstGeom>
          </p:spPr>
          <p:txBody>
            <a:bodyPr lIns="0" tIns="0" rIns="0" bIns="0" rtlCol="0" anchor="t">
              <a:spAutoFit/>
            </a:bodyPr>
            <a:lstStyle/>
            <a:p>
              <a:pPr>
                <a:lnSpc>
                  <a:spcPts val="1920"/>
                </a:lnSpc>
                <a:spcBef>
                  <a:spcPct val="0"/>
                </a:spcBef>
              </a:pPr>
              <a:r>
                <a:rPr lang="en-US" sz="1600" spc="225" dirty="0">
                  <a:solidFill>
                    <a:srgbClr val="002060"/>
                  </a:solidFill>
                  <a:latin typeface="Times New Roman" panose="02020603050405020304" pitchFamily="18" charset="0"/>
                  <a:ea typeface="思源黑体 Medium"/>
                  <a:cs typeface="Times New Roman" panose="02020603050405020304" pitchFamily="18" charset="0"/>
                </a:rPr>
                <a:t>Che C, Wang H, Fu Q, et al. Combining multiple deep learning algorithms for prognostic and health management of aircraft[J]. Aerospace Science and Technology, 2019, 94: 105423.</a:t>
              </a:r>
            </a:p>
          </p:txBody>
        </p:sp>
        <p:sp>
          <p:nvSpPr>
            <p:cNvPr id="42" name="TextBox 42"/>
            <p:cNvSpPr txBox="1"/>
            <p:nvPr/>
          </p:nvSpPr>
          <p:spPr>
            <a:xfrm>
              <a:off x="0" y="1016421"/>
              <a:ext cx="6826078" cy="648947"/>
            </a:xfrm>
            <a:prstGeom prst="rect">
              <a:avLst/>
            </a:prstGeom>
          </p:spPr>
          <p:txBody>
            <a:bodyPr lIns="0" tIns="0" rIns="0" bIns="0" rtlCol="0" anchor="t">
              <a:spAutoFit/>
            </a:bodyPr>
            <a:lstStyle/>
            <a:p>
              <a:pPr>
                <a:lnSpc>
                  <a:spcPts val="1920"/>
                </a:lnSpc>
                <a:spcBef>
                  <a:spcPct val="0"/>
                </a:spcBef>
              </a:pPr>
              <a:r>
                <a:rPr lang="en-US" sz="1600" spc="225" dirty="0">
                  <a:solidFill>
                    <a:srgbClr val="002060"/>
                  </a:solidFill>
                  <a:latin typeface="Times New Roman" panose="02020603050405020304" pitchFamily="18" charset="0"/>
                  <a:ea typeface="思源黑体 Medium"/>
                  <a:cs typeface="Times New Roman" panose="02020603050405020304" pitchFamily="18" charset="0"/>
                </a:rPr>
                <a:t>YOO J, SEONG H, SHIM D H, et al. Deep Reinforcement Learning-based Intelligent Agent for Autonomous Air Combat [Z]. 2022 IEEE/AIAA 41st Digital Avionics Systems Conference (DASC). 2022: 1-9.10.1109/dasc55683.2022.9925811</a:t>
              </a:r>
            </a:p>
          </p:txBody>
        </p:sp>
        <p:sp>
          <p:nvSpPr>
            <p:cNvPr id="43" name="TextBox 43"/>
            <p:cNvSpPr txBox="1"/>
            <p:nvPr/>
          </p:nvSpPr>
          <p:spPr>
            <a:xfrm>
              <a:off x="0" y="2082601"/>
              <a:ext cx="6826078" cy="324473"/>
            </a:xfrm>
            <a:prstGeom prst="rect">
              <a:avLst/>
            </a:prstGeom>
          </p:spPr>
          <p:txBody>
            <a:bodyPr lIns="0" tIns="0" rIns="0" bIns="0" rtlCol="0" anchor="t">
              <a:spAutoFit/>
            </a:bodyPr>
            <a:lstStyle/>
            <a:p>
              <a:pPr>
                <a:lnSpc>
                  <a:spcPts val="1920"/>
                </a:lnSpc>
                <a:spcBef>
                  <a:spcPct val="0"/>
                </a:spcBef>
              </a:pP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王宇琨</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王泽</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董力维</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等</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基于分层的智能建模方法的多机空战行为建模</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系统仿真学报</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2023, 35(10): 2249-2261.</a:t>
              </a:r>
              <a:endParaRPr 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TextBox 44"/>
            <p:cNvSpPr txBox="1"/>
            <p:nvPr/>
          </p:nvSpPr>
          <p:spPr>
            <a:xfrm>
              <a:off x="0" y="3127727"/>
              <a:ext cx="6826078" cy="648947"/>
            </a:xfrm>
            <a:prstGeom prst="rect">
              <a:avLst/>
            </a:prstGeom>
          </p:spPr>
          <p:txBody>
            <a:bodyPr lIns="0" tIns="0" rIns="0" bIns="0" rtlCol="0" anchor="t">
              <a:spAutoFit/>
            </a:bodyPr>
            <a:lstStyle/>
            <a:p>
              <a:pPr>
                <a:lnSpc>
                  <a:spcPts val="1920"/>
                </a:lnSpc>
                <a:spcBef>
                  <a:spcPct val="0"/>
                </a:spcBef>
              </a:pPr>
              <a:r>
                <a:rPr lang="en-US" sz="1600" spc="225" dirty="0" err="1">
                  <a:solidFill>
                    <a:srgbClr val="002060"/>
                  </a:solidFill>
                  <a:latin typeface="Times New Roman" panose="02020603050405020304" pitchFamily="18" charset="0"/>
                  <a:ea typeface="思源黑体 Medium"/>
                  <a:cs typeface="Times New Roman" panose="02020603050405020304" pitchFamily="18" charset="0"/>
                </a:rPr>
                <a:t>Terrin</a:t>
              </a:r>
              <a:r>
                <a:rPr lang="en-US" sz="1600" spc="225" dirty="0">
                  <a:solidFill>
                    <a:srgbClr val="002060"/>
                  </a:solidFill>
                  <a:latin typeface="Times New Roman" panose="02020603050405020304" pitchFamily="18" charset="0"/>
                  <a:ea typeface="思源黑体 Medium"/>
                  <a:cs typeface="Times New Roman" panose="02020603050405020304" pitchFamily="18" charset="0"/>
                </a:rPr>
                <a:t> </a:t>
              </a:r>
              <a:r>
                <a:rPr lang="en-US" sz="1600" spc="225" dirty="0" err="1">
                  <a:solidFill>
                    <a:srgbClr val="002060"/>
                  </a:solidFill>
                  <a:latin typeface="Times New Roman" panose="02020603050405020304" pitchFamily="18" charset="0"/>
                  <a:ea typeface="思源黑体 Medium"/>
                  <a:cs typeface="Times New Roman" panose="02020603050405020304" pitchFamily="18" charset="0"/>
                </a:rPr>
                <a:t>Stachiw</a:t>
              </a:r>
              <a:r>
                <a:rPr lang="en-US" sz="1600" spc="225" dirty="0">
                  <a:solidFill>
                    <a:srgbClr val="002060"/>
                  </a:solidFill>
                  <a:latin typeface="Times New Roman" panose="02020603050405020304" pitchFamily="18" charset="0"/>
                  <a:ea typeface="思源黑体 Medium"/>
                  <a:cs typeface="Times New Roman" panose="02020603050405020304" pitchFamily="18" charset="0"/>
                </a:rPr>
                <a:t>, Alexander David Crain, Joseph Ricciardi et al. A Physics-based Neural Network for Flight Dynamics Modelling and Simulation, 07 March 2022.</a:t>
              </a:r>
            </a:p>
          </p:txBody>
        </p:sp>
        <p:sp>
          <p:nvSpPr>
            <p:cNvPr id="45" name="TextBox 45"/>
            <p:cNvSpPr txBox="1"/>
            <p:nvPr/>
          </p:nvSpPr>
          <p:spPr>
            <a:xfrm>
              <a:off x="0" y="4198251"/>
              <a:ext cx="6826078" cy="324473"/>
            </a:xfrm>
            <a:prstGeom prst="rect">
              <a:avLst/>
            </a:prstGeom>
          </p:spPr>
          <p:txBody>
            <a:bodyPr lIns="0" tIns="0" rIns="0" bIns="0" rtlCol="0" anchor="t">
              <a:spAutoFit/>
            </a:bodyPr>
            <a:lstStyle/>
            <a:p>
              <a:pPr>
                <a:lnSpc>
                  <a:spcPts val="1920"/>
                </a:lnSpc>
                <a:spcBef>
                  <a:spcPct val="0"/>
                </a:spcBef>
              </a:pP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杨芸</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李京伟</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李雪青等</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基于人工智能的飞行模拟器大脑模型构建</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兵工自动化</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,2021,40(03):19-25.</a:t>
              </a:r>
              <a:endParaRPr 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TextBox 46"/>
            <p:cNvSpPr txBox="1"/>
            <p:nvPr/>
          </p:nvSpPr>
          <p:spPr>
            <a:xfrm>
              <a:off x="0" y="5256077"/>
              <a:ext cx="6826078" cy="648947"/>
            </a:xfrm>
            <a:prstGeom prst="rect">
              <a:avLst/>
            </a:prstGeom>
          </p:spPr>
          <p:txBody>
            <a:bodyPr lIns="0" tIns="0" rIns="0" bIns="0" rtlCol="0" anchor="t">
              <a:spAutoFit/>
            </a:bodyPr>
            <a:lstStyle/>
            <a:p>
              <a:pPr>
                <a:lnSpc>
                  <a:spcPts val="1920"/>
                </a:lnSpc>
                <a:spcBef>
                  <a:spcPct val="0"/>
                </a:spcBef>
              </a:pPr>
              <a:r>
                <a:rPr lang="en-US"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LUN Y B, WANG H L, LIU Y H. Deep Learning Based Bow Wave Modeling for UAV Aerial Refueling Docking[C]. 2022 International Conference on Guidance, Navigation and Control. </a:t>
              </a:r>
            </a:p>
          </p:txBody>
        </p:sp>
        <p:sp>
          <p:nvSpPr>
            <p:cNvPr id="47" name="TextBox 47"/>
            <p:cNvSpPr txBox="1"/>
            <p:nvPr/>
          </p:nvSpPr>
          <p:spPr>
            <a:xfrm>
              <a:off x="0" y="6288502"/>
              <a:ext cx="6826078" cy="648947"/>
            </a:xfrm>
            <a:prstGeom prst="rect">
              <a:avLst/>
            </a:prstGeom>
          </p:spPr>
          <p:txBody>
            <a:bodyPr lIns="0" tIns="0" rIns="0" bIns="0" rtlCol="0" anchor="t">
              <a:spAutoFit/>
            </a:bodyPr>
            <a:lstStyle/>
            <a:p>
              <a:pPr>
                <a:lnSpc>
                  <a:spcPts val="1920"/>
                </a:lnSpc>
                <a:spcBef>
                  <a:spcPct val="0"/>
                </a:spcBef>
              </a:pPr>
              <a:r>
                <a:rPr lang="en-US" sz="1600" spc="225" dirty="0">
                  <a:solidFill>
                    <a:srgbClr val="002060"/>
                  </a:solidFill>
                  <a:latin typeface="Times New Roman" panose="02020603050405020304" pitchFamily="18" charset="0"/>
                  <a:ea typeface="思源黑体 Medium"/>
                  <a:cs typeface="Times New Roman" panose="02020603050405020304" pitchFamily="18" charset="0"/>
                </a:rPr>
                <a:t>D. Hu, R. Yang, J. </a:t>
              </a:r>
              <a:r>
                <a:rPr lang="en-US" sz="1600" spc="225" dirty="0" err="1">
                  <a:solidFill>
                    <a:srgbClr val="002060"/>
                  </a:solidFill>
                  <a:latin typeface="Times New Roman" panose="02020603050405020304" pitchFamily="18" charset="0"/>
                  <a:ea typeface="思源黑体 Medium"/>
                  <a:cs typeface="Times New Roman" panose="02020603050405020304" pitchFamily="18" charset="0"/>
                </a:rPr>
                <a:t>Zuo</a:t>
              </a:r>
              <a:r>
                <a:rPr lang="en-US" sz="1600" spc="225" dirty="0">
                  <a:solidFill>
                    <a:srgbClr val="002060"/>
                  </a:solidFill>
                  <a:latin typeface="Times New Roman" panose="02020603050405020304" pitchFamily="18" charset="0"/>
                  <a:ea typeface="思源黑体 Medium"/>
                  <a:cs typeface="Times New Roman" panose="02020603050405020304" pitchFamily="18" charset="0"/>
                </a:rPr>
                <a:t>, Z. Zhang, J. Wu, and Y. Wang, “Application of Deep Reinforcement Learning in Maneuver Planning of Beyond-Visual-Range Air Combat,” IEEE Access, vol. 9, pp. 32282–32297, 2021.</a:t>
              </a:r>
            </a:p>
          </p:txBody>
        </p:sp>
        <p:sp>
          <p:nvSpPr>
            <p:cNvPr id="48" name="TextBox 48"/>
            <p:cNvSpPr txBox="1"/>
            <p:nvPr/>
          </p:nvSpPr>
          <p:spPr>
            <a:xfrm>
              <a:off x="0" y="7380601"/>
              <a:ext cx="6826078" cy="648947"/>
            </a:xfrm>
            <a:prstGeom prst="rect">
              <a:avLst/>
            </a:prstGeom>
          </p:spPr>
          <p:txBody>
            <a:bodyPr lIns="0" tIns="0" rIns="0" bIns="0" rtlCol="0" anchor="t">
              <a:spAutoFit/>
            </a:bodyPr>
            <a:lstStyle/>
            <a:p>
              <a:pPr>
                <a:lnSpc>
                  <a:spcPts val="1920"/>
                </a:lnSpc>
                <a:spcBef>
                  <a:spcPct val="0"/>
                </a:spcBef>
              </a:pPr>
              <a:r>
                <a:rPr lang="en-US" sz="1600" spc="225" dirty="0">
                  <a:solidFill>
                    <a:srgbClr val="002060"/>
                  </a:solidFill>
                  <a:latin typeface="Times New Roman" panose="02020603050405020304" pitchFamily="18" charset="0"/>
                  <a:ea typeface="思源黑体 Medium"/>
                  <a:cs typeface="Times New Roman" panose="02020603050405020304" pitchFamily="18" charset="0"/>
                </a:rPr>
                <a:t>MEMARZADEH M, MATTHEWS B, TEMPLIN T. Multiclass Anomaly Detection in Flight Data Using Semi-Supervised Explainable Deep Learning Model[J/OL]. Journal of Aerospace Information Systems, 2022, 19(2): 83-97. </a:t>
              </a:r>
            </a:p>
          </p:txBody>
        </p:sp>
      </p:gr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52414"/>
            <a:ext cx="18288000" cy="6896100"/>
            <a:chOff x="0" y="0"/>
            <a:chExt cx="4816593" cy="2032800"/>
          </a:xfrm>
        </p:grpSpPr>
        <p:sp>
          <p:nvSpPr>
            <p:cNvPr id="3" name="Freeform 3"/>
            <p:cNvSpPr/>
            <p:nvPr/>
          </p:nvSpPr>
          <p:spPr>
            <a:xfrm>
              <a:off x="0" y="0"/>
              <a:ext cx="4816592" cy="2032800"/>
            </a:xfrm>
            <a:custGeom>
              <a:avLst/>
              <a:gdLst/>
              <a:ahLst/>
              <a:cxnLst/>
              <a:rect l="l" t="t" r="r" b="b"/>
              <a:pathLst>
                <a:path w="4816592" h="2032800">
                  <a:moveTo>
                    <a:pt x="0" y="0"/>
                  </a:moveTo>
                  <a:lnTo>
                    <a:pt x="4816592" y="0"/>
                  </a:lnTo>
                  <a:lnTo>
                    <a:pt x="4816592" y="2032800"/>
                  </a:lnTo>
                  <a:lnTo>
                    <a:pt x="0" y="2032800"/>
                  </a:lnTo>
                  <a:close/>
                </a:path>
              </a:pathLst>
            </a:custGeom>
            <a:solidFill>
              <a:srgbClr val="304370"/>
            </a:solidFill>
          </p:spPr>
        </p:sp>
        <p:sp>
          <p:nvSpPr>
            <p:cNvPr id="4" name="TextBox 4"/>
            <p:cNvSpPr txBox="1"/>
            <p:nvPr/>
          </p:nvSpPr>
          <p:spPr>
            <a:xfrm>
              <a:off x="0" y="-47625"/>
              <a:ext cx="4816593" cy="2080425"/>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262067" y="5143500"/>
            <a:ext cx="15763866" cy="1036362"/>
          </a:xfrm>
          <a:prstGeom prst="rect">
            <a:avLst/>
          </a:prstGeom>
        </p:spPr>
        <p:txBody>
          <a:bodyPr lIns="0" tIns="0" rIns="0" bIns="0" rtlCol="0" anchor="t">
            <a:spAutoFit/>
          </a:bodyPr>
          <a:lstStyle/>
          <a:p>
            <a:pPr algn="ctr">
              <a:lnSpc>
                <a:spcPts val="8095"/>
              </a:lnSpc>
            </a:pPr>
            <a:r>
              <a:rPr lang="en-US" sz="7359" spc="735" dirty="0" err="1">
                <a:solidFill>
                  <a:srgbClr val="FFFFFF"/>
                </a:solidFill>
                <a:ea typeface="思源黑体 Bold"/>
              </a:rPr>
              <a:t>恳请老师批评指正</a:t>
            </a:r>
            <a:endParaRPr lang="en-US" sz="7359" spc="735" dirty="0">
              <a:solidFill>
                <a:srgbClr val="FFFFFF"/>
              </a:solidFill>
              <a:ea typeface="思源黑体 Bold"/>
            </a:endParaRPr>
          </a:p>
        </p:txBody>
      </p:sp>
      <p:sp>
        <p:nvSpPr>
          <p:cNvPr id="29" name="TextBox 29"/>
          <p:cNvSpPr txBox="1"/>
          <p:nvPr/>
        </p:nvSpPr>
        <p:spPr>
          <a:xfrm>
            <a:off x="1271592" y="3086099"/>
            <a:ext cx="15763866" cy="1465053"/>
          </a:xfrm>
          <a:prstGeom prst="rect">
            <a:avLst/>
          </a:prstGeom>
        </p:spPr>
        <p:txBody>
          <a:bodyPr lIns="0" tIns="0" rIns="0" bIns="0" rtlCol="0" anchor="t">
            <a:spAutoFit/>
          </a:bodyPr>
          <a:lstStyle/>
          <a:p>
            <a:pPr algn="ctr">
              <a:lnSpc>
                <a:spcPts val="11394"/>
              </a:lnSpc>
            </a:pPr>
            <a:r>
              <a:rPr lang="en-US" sz="10358" spc="507" dirty="0">
                <a:solidFill>
                  <a:srgbClr val="FFFFFF"/>
                </a:solidFill>
                <a:latin typeface="思源黑体 Heavy"/>
              </a:rPr>
              <a:t>THANK YOU</a:t>
            </a:r>
          </a:p>
        </p:txBody>
      </p:sp>
      <p:pic>
        <p:nvPicPr>
          <p:cNvPr id="30" name="图片 29">
            <a:extLst>
              <a:ext uri="{FF2B5EF4-FFF2-40B4-BE49-F238E27FC236}">
                <a16:creationId xmlns:a16="http://schemas.microsoft.com/office/drawing/2014/main" id="{4D5B1E22-FFB0-4614-B6CE-0E63E5A71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266700"/>
            <a:ext cx="2552700" cy="2552700"/>
          </a:xfrm>
          <a:prstGeom prst="rect">
            <a:avLst/>
          </a:prstGeom>
        </p:spPr>
      </p:pic>
      <p:graphicFrame>
        <p:nvGraphicFramePr>
          <p:cNvPr id="44" name="表格 36">
            <a:extLst>
              <a:ext uri="{FF2B5EF4-FFF2-40B4-BE49-F238E27FC236}">
                <a16:creationId xmlns:a16="http://schemas.microsoft.com/office/drawing/2014/main" id="{5BE82866-7699-4CCE-BC03-E7D3A95ED4C5}"/>
              </a:ext>
            </a:extLst>
          </p:cNvPr>
          <p:cNvGraphicFramePr>
            <a:graphicFrameLocks noGrp="1"/>
          </p:cNvGraphicFramePr>
          <p:nvPr>
            <p:extLst>
              <p:ext uri="{D42A27DB-BD31-4B8C-83A1-F6EECF244321}">
                <p14:modId xmlns:p14="http://schemas.microsoft.com/office/powerpoint/2010/main" val="3727685160"/>
              </p:ext>
            </p:extLst>
          </p:nvPr>
        </p:nvGraphicFramePr>
        <p:xfrm>
          <a:off x="3810000" y="7110385"/>
          <a:ext cx="4384469" cy="3108960"/>
        </p:xfrm>
        <a:graphic>
          <a:graphicData uri="http://schemas.openxmlformats.org/drawingml/2006/table">
            <a:tbl>
              <a:tblPr firstRow="1" bandRow="1">
                <a:tableStyleId>{5C22544A-7EE6-4342-B048-85BDC9FD1C3A}</a:tableStyleId>
              </a:tblPr>
              <a:tblGrid>
                <a:gridCol w="2257652">
                  <a:extLst>
                    <a:ext uri="{9D8B030D-6E8A-4147-A177-3AD203B41FA5}">
                      <a16:colId xmlns:a16="http://schemas.microsoft.com/office/drawing/2014/main" val="2912795657"/>
                    </a:ext>
                  </a:extLst>
                </a:gridCol>
                <a:gridCol w="2126817">
                  <a:extLst>
                    <a:ext uri="{9D8B030D-6E8A-4147-A177-3AD203B41FA5}">
                      <a16:colId xmlns:a16="http://schemas.microsoft.com/office/drawing/2014/main" val="1590675424"/>
                    </a:ext>
                  </a:extLst>
                </a:gridCol>
              </a:tblGrid>
              <a:tr h="504964">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小组成员：</a:t>
                      </a:r>
                      <a:endParaRPr lang="en-US" altLang="zh-CN" sz="2800" spc="359" dirty="0">
                        <a:solidFill>
                          <a:srgbClr val="304370"/>
                        </a:solidFill>
                        <a:latin typeface="思源黑体 Medium"/>
                        <a:ea typeface="思源黑体 Medium"/>
                      </a:endParaRPr>
                    </a:p>
                    <a:p>
                      <a:endParaRPr lang="zh-CN" altLang="en-US"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石芳瑜</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155166"/>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周奥成</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4185486"/>
                  </a:ext>
                </a:extLst>
              </a:tr>
              <a:tr h="504964">
                <a:tc vMerge="1">
                  <a:txBody>
                    <a:bodyPr/>
                    <a:lstStyle/>
                    <a:p>
                      <a:endParaRPr lang="zh-CN" altLang="en-US" dirty="0"/>
                    </a:p>
                  </a:txBody>
                  <a:tcPr>
                    <a:solidFill>
                      <a:srgbClr val="EEF2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kern="1200" spc="359" dirty="0">
                          <a:solidFill>
                            <a:srgbClr val="304370"/>
                          </a:solidFill>
                          <a:latin typeface="思源黑体 Medium"/>
                          <a:ea typeface="思源黑体 Medium"/>
                          <a:cs typeface="+mn-cs"/>
                        </a:rPr>
                        <a:t>赵一迪</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2656684"/>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朱俊帆</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815875"/>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杨和鹭</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2434667"/>
                  </a:ext>
                </a:extLst>
              </a:tr>
              <a:tr h="504964">
                <a:tc vMerge="1">
                  <a:txBody>
                    <a:bodyPr/>
                    <a:lstStyle/>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吴凡</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051052"/>
                  </a:ext>
                </a:extLst>
              </a:tr>
            </a:tbl>
          </a:graphicData>
        </a:graphic>
      </p:graphicFrame>
      <p:graphicFrame>
        <p:nvGraphicFramePr>
          <p:cNvPr id="45" name="表格 36">
            <a:extLst>
              <a:ext uri="{FF2B5EF4-FFF2-40B4-BE49-F238E27FC236}">
                <a16:creationId xmlns:a16="http://schemas.microsoft.com/office/drawing/2014/main" id="{2EDE05E4-1F8B-4088-B4B6-4C1952FFC015}"/>
              </a:ext>
            </a:extLst>
          </p:cNvPr>
          <p:cNvGraphicFramePr>
            <a:graphicFrameLocks noGrp="1"/>
          </p:cNvGraphicFramePr>
          <p:nvPr>
            <p:extLst>
              <p:ext uri="{D42A27DB-BD31-4B8C-83A1-F6EECF244321}">
                <p14:modId xmlns:p14="http://schemas.microsoft.com/office/powerpoint/2010/main" val="4225669025"/>
              </p:ext>
            </p:extLst>
          </p:nvPr>
        </p:nvGraphicFramePr>
        <p:xfrm>
          <a:off x="11410602" y="7110385"/>
          <a:ext cx="4384469" cy="1036320"/>
        </p:xfrm>
        <a:graphic>
          <a:graphicData uri="http://schemas.openxmlformats.org/drawingml/2006/table">
            <a:tbl>
              <a:tblPr firstRow="1" bandRow="1">
                <a:tableStyleId>{5C22544A-7EE6-4342-B048-85BDC9FD1C3A}</a:tableStyleId>
              </a:tblPr>
              <a:tblGrid>
                <a:gridCol w="2257652">
                  <a:extLst>
                    <a:ext uri="{9D8B030D-6E8A-4147-A177-3AD203B41FA5}">
                      <a16:colId xmlns:a16="http://schemas.microsoft.com/office/drawing/2014/main" val="2912795657"/>
                    </a:ext>
                  </a:extLst>
                </a:gridCol>
                <a:gridCol w="2126817">
                  <a:extLst>
                    <a:ext uri="{9D8B030D-6E8A-4147-A177-3AD203B41FA5}">
                      <a16:colId xmlns:a16="http://schemas.microsoft.com/office/drawing/2014/main" val="1590675424"/>
                    </a:ext>
                  </a:extLst>
                </a:gridCol>
              </a:tblGrid>
              <a:tr h="37817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指导老师：</a:t>
                      </a:r>
                      <a:endParaRPr lang="en-US" altLang="zh-CN" sz="2800" spc="359" dirty="0">
                        <a:solidFill>
                          <a:srgbClr val="304370"/>
                        </a:solidFill>
                        <a:latin typeface="思源黑体 Medium"/>
                        <a:ea typeface="思源黑体 Medium"/>
                      </a:endParaRPr>
                    </a:p>
                    <a:p>
                      <a:endParaRPr lang="zh-CN" altLang="en-US"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王江云</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155166"/>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李妮</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4185486"/>
                  </a:ext>
                </a:extLst>
              </a:tr>
            </a:tbl>
          </a:graphicData>
        </a:graphic>
      </p:graphicFrame>
      <p:grpSp>
        <p:nvGrpSpPr>
          <p:cNvPr id="46" name="Group 16">
            <a:extLst>
              <a:ext uri="{FF2B5EF4-FFF2-40B4-BE49-F238E27FC236}">
                <a16:creationId xmlns:a16="http://schemas.microsoft.com/office/drawing/2014/main" id="{F59A2381-7E51-4800-97A9-FF814FF61A0D}"/>
              </a:ext>
            </a:extLst>
          </p:cNvPr>
          <p:cNvGrpSpPr/>
          <p:nvPr/>
        </p:nvGrpSpPr>
        <p:grpSpPr>
          <a:xfrm>
            <a:off x="10607184" y="7147836"/>
            <a:ext cx="582938" cy="582938"/>
            <a:chOff x="0" y="0"/>
            <a:chExt cx="777251" cy="777251"/>
          </a:xfrm>
        </p:grpSpPr>
        <p:grpSp>
          <p:nvGrpSpPr>
            <p:cNvPr id="47" name="Group 17">
              <a:extLst>
                <a:ext uri="{FF2B5EF4-FFF2-40B4-BE49-F238E27FC236}">
                  <a16:creationId xmlns:a16="http://schemas.microsoft.com/office/drawing/2014/main" id="{9D0F08B1-EB99-4E02-9FF4-9F4B75607E26}"/>
                </a:ext>
              </a:extLst>
            </p:cNvPr>
            <p:cNvGrpSpPr/>
            <p:nvPr/>
          </p:nvGrpSpPr>
          <p:grpSpPr>
            <a:xfrm>
              <a:off x="0" y="0"/>
              <a:ext cx="777251" cy="777251"/>
              <a:chOff x="0" y="0"/>
              <a:chExt cx="812800" cy="812800"/>
            </a:xfrm>
          </p:grpSpPr>
          <p:sp>
            <p:nvSpPr>
              <p:cNvPr id="49" name="Freeform 18">
                <a:extLst>
                  <a:ext uri="{FF2B5EF4-FFF2-40B4-BE49-F238E27FC236}">
                    <a16:creationId xmlns:a16="http://schemas.microsoft.com/office/drawing/2014/main" id="{15CB95D2-0647-4AF6-852B-9F6C1F35D64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id="50" name="TextBox 19">
                <a:extLst>
                  <a:ext uri="{FF2B5EF4-FFF2-40B4-BE49-F238E27FC236}">
                    <a16:creationId xmlns:a16="http://schemas.microsoft.com/office/drawing/2014/main" id="{0B28F54B-55C4-4356-8854-862A04F7CBF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8" name="Freeform 20">
              <a:extLst>
                <a:ext uri="{FF2B5EF4-FFF2-40B4-BE49-F238E27FC236}">
                  <a16:creationId xmlns:a16="http://schemas.microsoft.com/office/drawing/2014/main" id="{9EE16277-44ED-4B44-9CE8-68AA50482D2B}"/>
                </a:ext>
              </a:extLst>
            </p:cNvPr>
            <p:cNvSpPr/>
            <p:nvPr/>
          </p:nvSpPr>
          <p:spPr>
            <a:xfrm>
              <a:off x="142581" y="219024"/>
              <a:ext cx="492089" cy="364603"/>
            </a:xfrm>
            <a:custGeom>
              <a:avLst/>
              <a:gdLst/>
              <a:ahLst/>
              <a:cxnLst/>
              <a:rect l="l" t="t" r="r" b="b"/>
              <a:pathLst>
                <a:path w="492089" h="364603">
                  <a:moveTo>
                    <a:pt x="0" y="0"/>
                  </a:moveTo>
                  <a:lnTo>
                    <a:pt x="492089" y="0"/>
                  </a:lnTo>
                  <a:lnTo>
                    <a:pt x="492089" y="364603"/>
                  </a:lnTo>
                  <a:lnTo>
                    <a:pt x="0" y="364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51" name="Group 22">
            <a:extLst>
              <a:ext uri="{FF2B5EF4-FFF2-40B4-BE49-F238E27FC236}">
                <a16:creationId xmlns:a16="http://schemas.microsoft.com/office/drawing/2014/main" id="{BD35F4B1-2BFA-40AD-8DDC-F9C16A9E4684}"/>
              </a:ext>
            </a:extLst>
          </p:cNvPr>
          <p:cNvGrpSpPr/>
          <p:nvPr/>
        </p:nvGrpSpPr>
        <p:grpSpPr>
          <a:xfrm>
            <a:off x="3175813" y="7124253"/>
            <a:ext cx="582938" cy="582938"/>
            <a:chOff x="0" y="0"/>
            <a:chExt cx="777251" cy="777251"/>
          </a:xfrm>
        </p:grpSpPr>
        <p:grpSp>
          <p:nvGrpSpPr>
            <p:cNvPr id="52" name="Group 23">
              <a:extLst>
                <a:ext uri="{FF2B5EF4-FFF2-40B4-BE49-F238E27FC236}">
                  <a16:creationId xmlns:a16="http://schemas.microsoft.com/office/drawing/2014/main" id="{5B7DA13E-52C5-4CC4-AB6C-0CD482E71B16}"/>
                </a:ext>
              </a:extLst>
            </p:cNvPr>
            <p:cNvGrpSpPr/>
            <p:nvPr/>
          </p:nvGrpSpPr>
          <p:grpSpPr>
            <a:xfrm>
              <a:off x="0" y="0"/>
              <a:ext cx="777251" cy="777251"/>
              <a:chOff x="0" y="0"/>
              <a:chExt cx="812800" cy="812800"/>
            </a:xfrm>
          </p:grpSpPr>
          <p:sp>
            <p:nvSpPr>
              <p:cNvPr id="54" name="Freeform 24">
                <a:extLst>
                  <a:ext uri="{FF2B5EF4-FFF2-40B4-BE49-F238E27FC236}">
                    <a16:creationId xmlns:a16="http://schemas.microsoft.com/office/drawing/2014/main" id="{91F141CB-8D7C-4397-A389-45375F0C6C2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id="55" name="TextBox 25">
                <a:extLst>
                  <a:ext uri="{FF2B5EF4-FFF2-40B4-BE49-F238E27FC236}">
                    <a16:creationId xmlns:a16="http://schemas.microsoft.com/office/drawing/2014/main" id="{76244484-DDF4-4C0B-8845-1BE7A6A5CFE3}"/>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53" name="Freeform 26">
              <a:extLst>
                <a:ext uri="{FF2B5EF4-FFF2-40B4-BE49-F238E27FC236}">
                  <a16:creationId xmlns:a16="http://schemas.microsoft.com/office/drawing/2014/main" id="{C42C39EC-7AB9-4A35-8BE4-97E2FE5BF318}"/>
                </a:ext>
              </a:extLst>
            </p:cNvPr>
            <p:cNvSpPr/>
            <p:nvPr/>
          </p:nvSpPr>
          <p:spPr>
            <a:xfrm>
              <a:off x="229577" y="200533"/>
              <a:ext cx="318097" cy="376184"/>
            </a:xfrm>
            <a:custGeom>
              <a:avLst/>
              <a:gdLst/>
              <a:ahLst/>
              <a:cxnLst/>
              <a:rect l="l" t="t" r="r" b="b"/>
              <a:pathLst>
                <a:path w="318097" h="376184">
                  <a:moveTo>
                    <a:pt x="0" y="0"/>
                  </a:moveTo>
                  <a:lnTo>
                    <a:pt x="318097" y="0"/>
                  </a:lnTo>
                  <a:lnTo>
                    <a:pt x="318097" y="376185"/>
                  </a:lnTo>
                  <a:lnTo>
                    <a:pt x="0" y="3761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45" name="TextBox 45"/>
          <p:cNvSpPr txBox="1"/>
          <p:nvPr/>
        </p:nvSpPr>
        <p:spPr>
          <a:xfrm>
            <a:off x="620398" y="4597748"/>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a:solidFill>
                  <a:srgbClr val="304370"/>
                </a:solidFill>
                <a:ea typeface="思源黑体 Bold"/>
              </a:rPr>
              <a:t>研究目的</a:t>
            </a:r>
          </a:p>
        </p:txBody>
      </p:sp>
      <p:sp>
        <p:nvSpPr>
          <p:cNvPr id="46" name="TextBox 46"/>
          <p:cNvSpPr txBox="1"/>
          <p:nvPr/>
        </p:nvSpPr>
        <p:spPr>
          <a:xfrm>
            <a:off x="620398" y="5708224"/>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研究方法</a:t>
            </a:r>
          </a:p>
        </p:txBody>
      </p:sp>
      <p:sp>
        <p:nvSpPr>
          <p:cNvPr id="47" name="TextBox 47"/>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解决方案</a:t>
            </a:r>
          </a:p>
        </p:txBody>
      </p:sp>
      <p:sp>
        <p:nvSpPr>
          <p:cNvPr id="48" name="TextBox 48"/>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实验结果</a:t>
            </a:r>
          </a:p>
        </p:txBody>
      </p:sp>
      <p:sp>
        <p:nvSpPr>
          <p:cNvPr id="49" name="TextBox 49"/>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结论分析</a:t>
            </a:r>
          </a:p>
        </p:txBody>
      </p:sp>
      <p:sp>
        <p:nvSpPr>
          <p:cNvPr id="50" name="TextBox 50"/>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51" name="TextBox 51"/>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1.请在此输入标题</a:t>
            </a:r>
          </a:p>
        </p:txBody>
      </p:sp>
      <p:pic>
        <p:nvPicPr>
          <p:cNvPr id="60" name="图片 59">
            <a:extLst>
              <a:ext uri="{FF2B5EF4-FFF2-40B4-BE49-F238E27FC236}">
                <a16:creationId xmlns:a16="http://schemas.microsoft.com/office/drawing/2014/main" id="{214C0021-C314-409B-998E-A8E8C197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6" name="Group 16"/>
          <p:cNvGrpSpPr/>
          <p:nvPr/>
        </p:nvGrpSpPr>
        <p:grpSpPr>
          <a:xfrm rot="-5400000">
            <a:off x="1371942" y="4033227"/>
            <a:ext cx="1054911" cy="3798794"/>
            <a:chOff x="0" y="0"/>
            <a:chExt cx="277837" cy="1000505"/>
          </a:xfrm>
        </p:grpSpPr>
        <p:sp>
          <p:nvSpPr>
            <p:cNvPr id="17" name="Freeform 17"/>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8" name="TextBox 18"/>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a:off x="-9525" y="4356315"/>
            <a:ext cx="3336378" cy="0"/>
          </a:xfrm>
          <a:prstGeom prst="line">
            <a:avLst/>
          </a:prstGeom>
          <a:ln w="19050" cap="flat">
            <a:solidFill>
              <a:srgbClr val="EEF2F5"/>
            </a:solidFill>
            <a:prstDash val="solid"/>
            <a:headEnd type="none" w="sm" len="sm"/>
            <a:tailEnd type="none" w="sm" len="sm"/>
          </a:ln>
        </p:spPr>
      </p:sp>
      <p:grpSp>
        <p:nvGrpSpPr>
          <p:cNvPr id="20" name="Group 20"/>
          <p:cNvGrpSpPr/>
          <p:nvPr/>
        </p:nvGrpSpPr>
        <p:grpSpPr>
          <a:xfrm rot="2700000">
            <a:off x="5224064" y="3161166"/>
            <a:ext cx="1851102" cy="1851102"/>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04370"/>
            </a:solidFill>
          </p:spPr>
        </p:sp>
        <p:sp>
          <p:nvSpPr>
            <p:cNvPr id="22" name="TextBox 22"/>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23" name="Group 23"/>
          <p:cNvGrpSpPr/>
          <p:nvPr/>
        </p:nvGrpSpPr>
        <p:grpSpPr>
          <a:xfrm rot="2700000">
            <a:off x="11049568" y="3161166"/>
            <a:ext cx="1851102" cy="1851102"/>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04370"/>
            </a:solidFill>
          </p:spPr>
        </p:sp>
        <p:sp>
          <p:nvSpPr>
            <p:cNvPr id="25" name="TextBox 25"/>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26" name="Group 26"/>
          <p:cNvGrpSpPr/>
          <p:nvPr/>
        </p:nvGrpSpPr>
        <p:grpSpPr>
          <a:xfrm rot="2700000">
            <a:off x="8136439" y="3161166"/>
            <a:ext cx="1851102" cy="1851102"/>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6083BA"/>
            </a:solidFill>
          </p:spPr>
        </p:sp>
        <p:sp>
          <p:nvSpPr>
            <p:cNvPr id="28" name="TextBox 28"/>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29" name="Group 29"/>
          <p:cNvGrpSpPr/>
          <p:nvPr/>
        </p:nvGrpSpPr>
        <p:grpSpPr>
          <a:xfrm rot="2700000">
            <a:off x="13961943" y="3161166"/>
            <a:ext cx="1851102" cy="1851102"/>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6083BA"/>
            </a:solidFill>
          </p:spPr>
        </p:sp>
        <p:sp>
          <p:nvSpPr>
            <p:cNvPr id="31" name="TextBox 31"/>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32" name="Group 32"/>
          <p:cNvGrpSpPr/>
          <p:nvPr/>
        </p:nvGrpSpPr>
        <p:grpSpPr>
          <a:xfrm>
            <a:off x="7000572" y="3628747"/>
            <a:ext cx="915939" cy="915939"/>
            <a:chOff x="0" y="0"/>
            <a:chExt cx="812800" cy="812800"/>
          </a:xfrm>
        </p:grpSpPr>
        <p:sp>
          <p:nvSpPr>
            <p:cNvPr id="33" name="Freeform 3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04370"/>
            </a:solidFill>
          </p:spPr>
        </p:sp>
        <p:sp>
          <p:nvSpPr>
            <p:cNvPr id="34" name="TextBox 34"/>
            <p:cNvSpPr txBox="1"/>
            <p:nvPr/>
          </p:nvSpPr>
          <p:spPr>
            <a:xfrm>
              <a:off x="0" y="184150"/>
              <a:ext cx="711200" cy="425450"/>
            </a:xfrm>
            <a:prstGeom prst="rect">
              <a:avLst/>
            </a:prstGeom>
          </p:spPr>
          <p:txBody>
            <a:bodyPr lIns="50800" tIns="50800" rIns="50800" bIns="50800" rtlCol="0" anchor="ctr"/>
            <a:lstStyle/>
            <a:p>
              <a:pPr algn="ctr">
                <a:lnSpc>
                  <a:spcPts val="3199"/>
                </a:lnSpc>
              </a:pPr>
              <a:endParaRPr/>
            </a:p>
          </p:txBody>
        </p:sp>
      </p:grpSp>
      <p:grpSp>
        <p:nvGrpSpPr>
          <p:cNvPr id="35" name="Group 35"/>
          <p:cNvGrpSpPr/>
          <p:nvPr/>
        </p:nvGrpSpPr>
        <p:grpSpPr>
          <a:xfrm>
            <a:off x="12826076" y="3628747"/>
            <a:ext cx="915939" cy="915939"/>
            <a:chOff x="0" y="0"/>
            <a:chExt cx="812800" cy="812800"/>
          </a:xfrm>
        </p:grpSpPr>
        <p:sp>
          <p:nvSpPr>
            <p:cNvPr id="36" name="Freeform 3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04370"/>
            </a:solidFill>
          </p:spPr>
        </p:sp>
        <p:sp>
          <p:nvSpPr>
            <p:cNvPr id="37" name="TextBox 37"/>
            <p:cNvSpPr txBox="1"/>
            <p:nvPr/>
          </p:nvSpPr>
          <p:spPr>
            <a:xfrm>
              <a:off x="0" y="184150"/>
              <a:ext cx="711200" cy="425450"/>
            </a:xfrm>
            <a:prstGeom prst="rect">
              <a:avLst/>
            </a:prstGeom>
          </p:spPr>
          <p:txBody>
            <a:bodyPr lIns="50800" tIns="50800" rIns="50800" bIns="50800" rtlCol="0" anchor="ctr"/>
            <a:lstStyle/>
            <a:p>
              <a:pPr algn="ctr">
                <a:lnSpc>
                  <a:spcPts val="3199"/>
                </a:lnSpc>
              </a:pPr>
              <a:endParaRPr/>
            </a:p>
          </p:txBody>
        </p:sp>
      </p:grpSp>
      <p:grpSp>
        <p:nvGrpSpPr>
          <p:cNvPr id="38" name="Group 38"/>
          <p:cNvGrpSpPr/>
          <p:nvPr/>
        </p:nvGrpSpPr>
        <p:grpSpPr>
          <a:xfrm>
            <a:off x="9912947" y="3628747"/>
            <a:ext cx="915939" cy="915939"/>
            <a:chOff x="0" y="0"/>
            <a:chExt cx="812800" cy="812800"/>
          </a:xfrm>
        </p:grpSpPr>
        <p:sp>
          <p:nvSpPr>
            <p:cNvPr id="39" name="Freeform 39"/>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6083BA"/>
            </a:solidFill>
          </p:spPr>
        </p:sp>
        <p:sp>
          <p:nvSpPr>
            <p:cNvPr id="40" name="TextBox 40"/>
            <p:cNvSpPr txBox="1"/>
            <p:nvPr/>
          </p:nvSpPr>
          <p:spPr>
            <a:xfrm>
              <a:off x="0" y="184150"/>
              <a:ext cx="711200" cy="425450"/>
            </a:xfrm>
            <a:prstGeom prst="rect">
              <a:avLst/>
            </a:prstGeom>
          </p:spPr>
          <p:txBody>
            <a:bodyPr lIns="50800" tIns="50800" rIns="50800" bIns="50800" rtlCol="0" anchor="ctr"/>
            <a:lstStyle/>
            <a:p>
              <a:pPr algn="ctr">
                <a:lnSpc>
                  <a:spcPts val="3199"/>
                </a:lnSpc>
              </a:pPr>
              <a:endParaRPr/>
            </a:p>
          </p:txBody>
        </p:sp>
      </p:grpSp>
      <p:grpSp>
        <p:nvGrpSpPr>
          <p:cNvPr id="41" name="Group 41"/>
          <p:cNvGrpSpPr/>
          <p:nvPr/>
        </p:nvGrpSpPr>
        <p:grpSpPr>
          <a:xfrm>
            <a:off x="15738452" y="3628747"/>
            <a:ext cx="915939" cy="915939"/>
            <a:chOff x="0" y="0"/>
            <a:chExt cx="812800" cy="812800"/>
          </a:xfrm>
        </p:grpSpPr>
        <p:sp>
          <p:nvSpPr>
            <p:cNvPr id="42" name="Freeform 4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6083BA"/>
            </a:solidFill>
          </p:spPr>
        </p:sp>
        <p:sp>
          <p:nvSpPr>
            <p:cNvPr id="43" name="TextBox 43"/>
            <p:cNvSpPr txBox="1"/>
            <p:nvPr/>
          </p:nvSpPr>
          <p:spPr>
            <a:xfrm>
              <a:off x="0" y="184150"/>
              <a:ext cx="711200" cy="425450"/>
            </a:xfrm>
            <a:prstGeom prst="rect">
              <a:avLst/>
            </a:prstGeom>
          </p:spPr>
          <p:txBody>
            <a:bodyPr lIns="50800" tIns="50800" rIns="50800" bIns="50800" rtlCol="0" anchor="ctr"/>
            <a:lstStyle/>
            <a:p>
              <a:pPr algn="ctr">
                <a:lnSpc>
                  <a:spcPts val="3199"/>
                </a:lnSpc>
              </a:pPr>
              <a:endParaRPr/>
            </a:p>
          </p:txBody>
        </p:sp>
      </p:grpSp>
      <p:sp>
        <p:nvSpPr>
          <p:cNvPr id="44" name="Freeform 44"/>
          <p:cNvSpPr/>
          <p:nvPr/>
        </p:nvSpPr>
        <p:spPr>
          <a:xfrm>
            <a:off x="5834256" y="3832710"/>
            <a:ext cx="630717" cy="508014"/>
          </a:xfrm>
          <a:custGeom>
            <a:avLst/>
            <a:gdLst/>
            <a:ahLst/>
            <a:cxnLst/>
            <a:rect l="l" t="t" r="r" b="b"/>
            <a:pathLst>
              <a:path w="630717" h="508014">
                <a:moveTo>
                  <a:pt x="0" y="0"/>
                </a:moveTo>
                <a:lnTo>
                  <a:pt x="630717" y="0"/>
                </a:lnTo>
                <a:lnTo>
                  <a:pt x="630717" y="508014"/>
                </a:lnTo>
                <a:lnTo>
                  <a:pt x="0" y="5080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5" name="Freeform 45"/>
          <p:cNvSpPr/>
          <p:nvPr/>
        </p:nvSpPr>
        <p:spPr>
          <a:xfrm>
            <a:off x="8800529" y="3832710"/>
            <a:ext cx="522922" cy="542655"/>
          </a:xfrm>
          <a:custGeom>
            <a:avLst/>
            <a:gdLst/>
            <a:ahLst/>
            <a:cxnLst/>
            <a:rect l="l" t="t" r="r" b="b"/>
            <a:pathLst>
              <a:path w="522922" h="542655">
                <a:moveTo>
                  <a:pt x="0" y="0"/>
                </a:moveTo>
                <a:lnTo>
                  <a:pt x="522922" y="0"/>
                </a:lnTo>
                <a:lnTo>
                  <a:pt x="522922" y="542655"/>
                </a:lnTo>
                <a:lnTo>
                  <a:pt x="0" y="542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6" name="Freeform 46"/>
          <p:cNvSpPr/>
          <p:nvPr/>
        </p:nvSpPr>
        <p:spPr>
          <a:xfrm>
            <a:off x="11714711" y="3881826"/>
            <a:ext cx="522922" cy="409781"/>
          </a:xfrm>
          <a:custGeom>
            <a:avLst/>
            <a:gdLst/>
            <a:ahLst/>
            <a:cxnLst/>
            <a:rect l="l" t="t" r="r" b="b"/>
            <a:pathLst>
              <a:path w="522922" h="409781">
                <a:moveTo>
                  <a:pt x="0" y="0"/>
                </a:moveTo>
                <a:lnTo>
                  <a:pt x="522923" y="0"/>
                </a:lnTo>
                <a:lnTo>
                  <a:pt x="522923" y="409781"/>
                </a:lnTo>
                <a:lnTo>
                  <a:pt x="0" y="4097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7" name="Freeform 47"/>
          <p:cNvSpPr/>
          <p:nvPr/>
        </p:nvSpPr>
        <p:spPr>
          <a:xfrm>
            <a:off x="14664680" y="3881826"/>
            <a:ext cx="445628" cy="425372"/>
          </a:xfrm>
          <a:custGeom>
            <a:avLst/>
            <a:gdLst/>
            <a:ahLst/>
            <a:cxnLst/>
            <a:rect l="l" t="t" r="r" b="b"/>
            <a:pathLst>
              <a:path w="445628" h="425372">
                <a:moveTo>
                  <a:pt x="0" y="0"/>
                </a:moveTo>
                <a:lnTo>
                  <a:pt x="445628" y="0"/>
                </a:lnTo>
                <a:lnTo>
                  <a:pt x="445628" y="425373"/>
                </a:lnTo>
                <a:lnTo>
                  <a:pt x="0" y="4253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8" name="TextBox 48"/>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49" name="TextBox 49"/>
          <p:cNvSpPr txBox="1"/>
          <p:nvPr/>
        </p:nvSpPr>
        <p:spPr>
          <a:xfrm>
            <a:off x="620398" y="5670425"/>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a:solidFill>
                  <a:srgbClr val="304370"/>
                </a:solidFill>
                <a:ea typeface="思源黑体 Bold"/>
              </a:rPr>
              <a:t>研究方法</a:t>
            </a:r>
          </a:p>
        </p:txBody>
      </p:sp>
      <p:sp>
        <p:nvSpPr>
          <p:cNvPr id="50" name="TextBox 50"/>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解决方案</a:t>
            </a:r>
          </a:p>
        </p:txBody>
      </p:sp>
      <p:sp>
        <p:nvSpPr>
          <p:cNvPr id="51" name="TextBox 51"/>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实验结果</a:t>
            </a:r>
          </a:p>
        </p:txBody>
      </p:sp>
      <p:sp>
        <p:nvSpPr>
          <p:cNvPr id="52" name="TextBox 52"/>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结论分析</a:t>
            </a:r>
          </a:p>
        </p:txBody>
      </p:sp>
      <p:sp>
        <p:nvSpPr>
          <p:cNvPr id="53" name="TextBox 53"/>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54" name="TextBox 54"/>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研究目的</a:t>
            </a:r>
          </a:p>
        </p:txBody>
      </p:sp>
      <p:sp>
        <p:nvSpPr>
          <p:cNvPr id="55" name="TextBox 55"/>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2.请在此输入标题</a:t>
            </a:r>
          </a:p>
        </p:txBody>
      </p:sp>
      <p:sp>
        <p:nvSpPr>
          <p:cNvPr id="56" name="TextBox 56"/>
          <p:cNvSpPr txBox="1"/>
          <p:nvPr/>
        </p:nvSpPr>
        <p:spPr>
          <a:xfrm>
            <a:off x="4840688" y="6678138"/>
            <a:ext cx="2617854" cy="17735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7" name="TextBox 57"/>
          <p:cNvSpPr txBox="1"/>
          <p:nvPr/>
        </p:nvSpPr>
        <p:spPr>
          <a:xfrm>
            <a:off x="7753063" y="6678138"/>
            <a:ext cx="2617854" cy="17735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8" name="TextBox 58"/>
          <p:cNvSpPr txBox="1"/>
          <p:nvPr/>
        </p:nvSpPr>
        <p:spPr>
          <a:xfrm>
            <a:off x="10666192" y="6678138"/>
            <a:ext cx="2617854" cy="17735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9" name="TextBox 59"/>
          <p:cNvSpPr txBox="1"/>
          <p:nvPr/>
        </p:nvSpPr>
        <p:spPr>
          <a:xfrm>
            <a:off x="4840688" y="6033882"/>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sp>
        <p:nvSpPr>
          <p:cNvPr id="60" name="TextBox 60"/>
          <p:cNvSpPr txBox="1"/>
          <p:nvPr/>
        </p:nvSpPr>
        <p:spPr>
          <a:xfrm>
            <a:off x="7753063" y="6033882"/>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sp>
        <p:nvSpPr>
          <p:cNvPr id="61" name="TextBox 61"/>
          <p:cNvSpPr txBox="1"/>
          <p:nvPr/>
        </p:nvSpPr>
        <p:spPr>
          <a:xfrm>
            <a:off x="10666192" y="6033882"/>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sp>
        <p:nvSpPr>
          <p:cNvPr id="62" name="TextBox 62"/>
          <p:cNvSpPr txBox="1"/>
          <p:nvPr/>
        </p:nvSpPr>
        <p:spPr>
          <a:xfrm>
            <a:off x="13579321" y="6678138"/>
            <a:ext cx="2617854" cy="17735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63" name="TextBox 63"/>
          <p:cNvSpPr txBox="1"/>
          <p:nvPr/>
        </p:nvSpPr>
        <p:spPr>
          <a:xfrm>
            <a:off x="13579321" y="6033882"/>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pic>
        <p:nvPicPr>
          <p:cNvPr id="64" name="图片 63">
            <a:extLst>
              <a:ext uri="{FF2B5EF4-FFF2-40B4-BE49-F238E27FC236}">
                <a16:creationId xmlns:a16="http://schemas.microsoft.com/office/drawing/2014/main" id="{D76C3624-EB49-4D30-BF95-C33BA30D0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6" name="Group 16"/>
          <p:cNvGrpSpPr/>
          <p:nvPr/>
        </p:nvGrpSpPr>
        <p:grpSpPr>
          <a:xfrm rot="-5400000">
            <a:off x="1371942" y="4033227"/>
            <a:ext cx="1054911" cy="3798794"/>
            <a:chOff x="0" y="0"/>
            <a:chExt cx="277837" cy="1000505"/>
          </a:xfrm>
        </p:grpSpPr>
        <p:sp>
          <p:nvSpPr>
            <p:cNvPr id="17" name="Freeform 17"/>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8" name="TextBox 18"/>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0" name="TextBox 20"/>
          <p:cNvSpPr txBox="1"/>
          <p:nvPr/>
        </p:nvSpPr>
        <p:spPr>
          <a:xfrm>
            <a:off x="620398" y="5670425"/>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a:solidFill>
                  <a:srgbClr val="304370"/>
                </a:solidFill>
                <a:ea typeface="思源黑体 Bold"/>
              </a:rPr>
              <a:t>研究方法</a:t>
            </a:r>
          </a:p>
        </p:txBody>
      </p:sp>
      <p:sp>
        <p:nvSpPr>
          <p:cNvPr id="21" name="TextBox 21"/>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解决方案</a:t>
            </a:r>
          </a:p>
        </p:txBody>
      </p:sp>
      <p:sp>
        <p:nvSpPr>
          <p:cNvPr id="22" name="TextBox 22"/>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实验结果</a:t>
            </a:r>
          </a:p>
        </p:txBody>
      </p:sp>
      <p:sp>
        <p:nvSpPr>
          <p:cNvPr id="23" name="TextBox 23"/>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结论分析</a:t>
            </a:r>
          </a:p>
        </p:txBody>
      </p:sp>
      <p:sp>
        <p:nvSpPr>
          <p:cNvPr id="24" name="TextBox 24"/>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5" name="TextBox 25"/>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研究目的</a:t>
            </a:r>
          </a:p>
        </p:txBody>
      </p:sp>
      <p:sp>
        <p:nvSpPr>
          <p:cNvPr id="26" name="AutoShape 26"/>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2.请在此输入标题</a:t>
            </a:r>
          </a:p>
        </p:txBody>
      </p:sp>
      <p:pic>
        <p:nvPicPr>
          <p:cNvPr id="28" name="Picture 28"/>
          <p:cNvPicPr>
            <a:picLocks noChangeAspect="1"/>
          </p:cNvPicPr>
          <p:nvPr/>
        </p:nvPicPr>
        <p:blipFill>
          <a:blip r:embed="rId2"/>
          <a:stretch>
            <a:fillRect/>
          </a:stretch>
        </p:blipFill>
        <p:spPr>
          <a:xfrm>
            <a:off x="3458918" y="1328682"/>
            <a:ext cx="14551099" cy="6657297"/>
          </a:xfrm>
          <a:prstGeom prst="rect">
            <a:avLst/>
          </a:prstGeom>
        </p:spPr>
      </p:pic>
      <p:sp>
        <p:nvSpPr>
          <p:cNvPr id="29" name="TextBox 29"/>
          <p:cNvSpPr txBox="1"/>
          <p:nvPr/>
        </p:nvSpPr>
        <p:spPr>
          <a:xfrm>
            <a:off x="4671510" y="8110909"/>
            <a:ext cx="12125916" cy="94742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对重要信息进行概括，2-3句即可。</a:t>
            </a:r>
          </a:p>
        </p:txBody>
      </p:sp>
      <p:sp>
        <p:nvSpPr>
          <p:cNvPr id="30" name="TextBox 30"/>
          <p:cNvSpPr txBox="1"/>
          <p:nvPr/>
        </p:nvSpPr>
        <p:spPr>
          <a:xfrm>
            <a:off x="4671510" y="7459812"/>
            <a:ext cx="12125916" cy="393700"/>
          </a:xfrm>
          <a:prstGeom prst="rect">
            <a:avLst/>
          </a:prstGeom>
        </p:spPr>
        <p:txBody>
          <a:bodyPr lIns="0" tIns="0" rIns="0" bIns="0" rtlCol="0" anchor="t">
            <a:spAutoFit/>
          </a:bodyPr>
          <a:lstStyle/>
          <a:p>
            <a:pPr>
              <a:lnSpc>
                <a:spcPts val="3199"/>
              </a:lnSpc>
              <a:spcBef>
                <a:spcPct val="0"/>
              </a:spcBef>
            </a:pPr>
            <a:r>
              <a:rPr lang="en-US" sz="2499" spc="374">
                <a:solidFill>
                  <a:srgbClr val="000000"/>
                </a:solidFill>
                <a:ea typeface="思源黑体 Medium"/>
              </a:rPr>
              <a:t>研究方法内容概括</a:t>
            </a:r>
          </a:p>
        </p:txBody>
      </p:sp>
      <p:pic>
        <p:nvPicPr>
          <p:cNvPr id="31" name="图片 30">
            <a:extLst>
              <a:ext uri="{FF2B5EF4-FFF2-40B4-BE49-F238E27FC236}">
                <a16:creationId xmlns:a16="http://schemas.microsoft.com/office/drawing/2014/main" id="{896B9062-851B-48C2-8421-2513AD0B5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5" name="Group 15"/>
          <p:cNvGrpSpPr/>
          <p:nvPr/>
        </p:nvGrpSpPr>
        <p:grpSpPr>
          <a:xfrm rot="-5400000">
            <a:off x="1371942" y="5052010"/>
            <a:ext cx="1054911" cy="3798794"/>
            <a:chOff x="0" y="0"/>
            <a:chExt cx="277837" cy="1000505"/>
          </a:xfrm>
        </p:grpSpPr>
        <p:sp>
          <p:nvSpPr>
            <p:cNvPr id="16" name="Freeform 1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7" name="TextBox 17"/>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9" name="AutoShape 19"/>
          <p:cNvSpPr/>
          <p:nvPr/>
        </p:nvSpPr>
        <p:spPr>
          <a:xfrm>
            <a:off x="-9525" y="5397164"/>
            <a:ext cx="3336378" cy="0"/>
          </a:xfrm>
          <a:prstGeom prst="line">
            <a:avLst/>
          </a:prstGeom>
          <a:ln w="19050" cap="flat">
            <a:solidFill>
              <a:srgbClr val="EEF2F5"/>
            </a:solidFill>
            <a:prstDash val="solid"/>
            <a:headEnd type="none" w="sm" len="sm"/>
            <a:tailEnd type="none" w="sm" len="sm"/>
          </a:ln>
        </p:spPr>
      </p:sp>
      <p:pic>
        <p:nvPicPr>
          <p:cNvPr id="20" name="Picture 20"/>
          <p:cNvPicPr>
            <a:picLocks noChangeAspect="1"/>
          </p:cNvPicPr>
          <p:nvPr/>
        </p:nvPicPr>
        <p:blipFill>
          <a:blip r:embed="rId2"/>
          <a:stretch>
            <a:fillRect/>
          </a:stretch>
        </p:blipFill>
        <p:spPr>
          <a:xfrm>
            <a:off x="11188604" y="2839079"/>
            <a:ext cx="6139321" cy="6139321"/>
          </a:xfrm>
          <a:prstGeom prst="rect">
            <a:avLst/>
          </a:prstGeom>
        </p:spPr>
      </p:pic>
      <p:pic>
        <p:nvPicPr>
          <p:cNvPr id="21" name="Picture 21"/>
          <p:cNvPicPr>
            <a:picLocks noChangeAspect="1"/>
          </p:cNvPicPr>
          <p:nvPr/>
        </p:nvPicPr>
        <p:blipFill>
          <a:blip r:embed="rId3"/>
          <a:stretch>
            <a:fillRect/>
          </a:stretch>
        </p:blipFill>
        <p:spPr>
          <a:xfrm>
            <a:off x="12047182" y="3697657"/>
            <a:ext cx="4422166" cy="4422166"/>
          </a:xfrm>
          <a:prstGeom prst="rect">
            <a:avLst/>
          </a:prstGeom>
        </p:spPr>
      </p:pic>
      <p:pic>
        <p:nvPicPr>
          <p:cNvPr id="22" name="Picture 22"/>
          <p:cNvPicPr>
            <a:picLocks noChangeAspect="1"/>
          </p:cNvPicPr>
          <p:nvPr/>
        </p:nvPicPr>
        <p:blipFill>
          <a:blip r:embed="rId4"/>
          <a:stretch>
            <a:fillRect/>
          </a:stretch>
        </p:blipFill>
        <p:spPr>
          <a:xfrm>
            <a:off x="12878843" y="4529318"/>
            <a:ext cx="2758843" cy="2758843"/>
          </a:xfrm>
          <a:prstGeom prst="rect">
            <a:avLst/>
          </a:prstGeom>
        </p:spPr>
      </p:pic>
      <p:sp>
        <p:nvSpPr>
          <p:cNvPr id="23" name="Freeform 23"/>
          <p:cNvSpPr/>
          <p:nvPr/>
        </p:nvSpPr>
        <p:spPr>
          <a:xfrm>
            <a:off x="14076304" y="5693110"/>
            <a:ext cx="363922" cy="415264"/>
          </a:xfrm>
          <a:custGeom>
            <a:avLst/>
            <a:gdLst/>
            <a:ahLst/>
            <a:cxnLst/>
            <a:rect l="l" t="t" r="r" b="b"/>
            <a:pathLst>
              <a:path w="363922" h="415264">
                <a:moveTo>
                  <a:pt x="0" y="0"/>
                </a:moveTo>
                <a:lnTo>
                  <a:pt x="363922" y="0"/>
                </a:lnTo>
                <a:lnTo>
                  <a:pt x="363922" y="415264"/>
                </a:lnTo>
                <a:lnTo>
                  <a:pt x="0" y="4152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24"/>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5" name="TextBox 25"/>
          <p:cNvSpPr txBox="1"/>
          <p:nvPr/>
        </p:nvSpPr>
        <p:spPr>
          <a:xfrm>
            <a:off x="620398" y="6700963"/>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a:solidFill>
                  <a:srgbClr val="304370"/>
                </a:solidFill>
                <a:ea typeface="思源黑体 Bold"/>
              </a:rPr>
              <a:t>解决方案</a:t>
            </a:r>
          </a:p>
        </p:txBody>
      </p:sp>
      <p:sp>
        <p:nvSpPr>
          <p:cNvPr id="26" name="TextBox 26"/>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实验结果</a:t>
            </a:r>
          </a:p>
        </p:txBody>
      </p:sp>
      <p:sp>
        <p:nvSpPr>
          <p:cNvPr id="27" name="TextBox 27"/>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结论分析</a:t>
            </a:r>
          </a:p>
        </p:txBody>
      </p:sp>
      <p:sp>
        <p:nvSpPr>
          <p:cNvPr id="28" name="TextBox 28"/>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9" name="TextBox 29"/>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研究目的</a:t>
            </a:r>
          </a:p>
        </p:txBody>
      </p:sp>
      <p:sp>
        <p:nvSpPr>
          <p:cNvPr id="30" name="TextBox 30"/>
          <p:cNvSpPr txBox="1"/>
          <p:nvPr/>
        </p:nvSpPr>
        <p:spPr>
          <a:xfrm>
            <a:off x="620398" y="5708224"/>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研究方法</a:t>
            </a:r>
          </a:p>
        </p:txBody>
      </p:sp>
      <p:sp>
        <p:nvSpPr>
          <p:cNvPr id="31" name="TextBox 31"/>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2.请在此输入标题</a:t>
            </a:r>
          </a:p>
        </p:txBody>
      </p:sp>
      <p:sp>
        <p:nvSpPr>
          <p:cNvPr id="32" name="TextBox 32"/>
          <p:cNvSpPr txBox="1"/>
          <p:nvPr/>
        </p:nvSpPr>
        <p:spPr>
          <a:xfrm>
            <a:off x="12962862" y="3398314"/>
            <a:ext cx="1142462" cy="356235"/>
          </a:xfrm>
          <a:prstGeom prst="rect">
            <a:avLst/>
          </a:prstGeom>
        </p:spPr>
        <p:txBody>
          <a:bodyPr lIns="0" tIns="0" rIns="0" bIns="0" rtlCol="0" anchor="t">
            <a:spAutoFit/>
          </a:bodyPr>
          <a:lstStyle/>
          <a:p>
            <a:pPr algn="r">
              <a:lnSpc>
                <a:spcPts val="2940"/>
              </a:lnSpc>
            </a:pPr>
            <a:r>
              <a:rPr lang="en-US" sz="2100">
                <a:solidFill>
                  <a:srgbClr val="000000"/>
                </a:solidFill>
                <a:latin typeface="思源黑体 Medium"/>
              </a:rPr>
              <a:t>75%</a:t>
            </a:r>
          </a:p>
        </p:txBody>
      </p:sp>
      <p:sp>
        <p:nvSpPr>
          <p:cNvPr id="33" name="TextBox 33"/>
          <p:cNvSpPr txBox="1"/>
          <p:nvPr/>
        </p:nvSpPr>
        <p:spPr>
          <a:xfrm>
            <a:off x="12962862" y="4081652"/>
            <a:ext cx="1142462" cy="356235"/>
          </a:xfrm>
          <a:prstGeom prst="rect">
            <a:avLst/>
          </a:prstGeom>
        </p:spPr>
        <p:txBody>
          <a:bodyPr lIns="0" tIns="0" rIns="0" bIns="0" rtlCol="0" anchor="t">
            <a:spAutoFit/>
          </a:bodyPr>
          <a:lstStyle/>
          <a:p>
            <a:pPr algn="r">
              <a:lnSpc>
                <a:spcPts val="2940"/>
              </a:lnSpc>
            </a:pPr>
            <a:r>
              <a:rPr lang="en-US" sz="2100">
                <a:solidFill>
                  <a:srgbClr val="000000"/>
                </a:solidFill>
                <a:latin typeface="思源黑体 Medium"/>
              </a:rPr>
              <a:t>65%</a:t>
            </a:r>
          </a:p>
        </p:txBody>
      </p:sp>
      <p:sp>
        <p:nvSpPr>
          <p:cNvPr id="34" name="TextBox 34"/>
          <p:cNvSpPr txBox="1"/>
          <p:nvPr/>
        </p:nvSpPr>
        <p:spPr>
          <a:xfrm>
            <a:off x="12962862" y="4764989"/>
            <a:ext cx="1142462" cy="356235"/>
          </a:xfrm>
          <a:prstGeom prst="rect">
            <a:avLst/>
          </a:prstGeom>
        </p:spPr>
        <p:txBody>
          <a:bodyPr lIns="0" tIns="0" rIns="0" bIns="0" rtlCol="0" anchor="t">
            <a:spAutoFit/>
          </a:bodyPr>
          <a:lstStyle/>
          <a:p>
            <a:pPr algn="r">
              <a:lnSpc>
                <a:spcPts val="2940"/>
              </a:lnSpc>
            </a:pPr>
            <a:r>
              <a:rPr lang="en-US" sz="2100">
                <a:solidFill>
                  <a:srgbClr val="000000"/>
                </a:solidFill>
                <a:latin typeface="思源黑体 Medium"/>
              </a:rPr>
              <a:t>50%</a:t>
            </a:r>
          </a:p>
        </p:txBody>
      </p:sp>
      <p:sp>
        <p:nvSpPr>
          <p:cNvPr id="35" name="TextBox 35"/>
          <p:cNvSpPr txBox="1"/>
          <p:nvPr/>
        </p:nvSpPr>
        <p:spPr>
          <a:xfrm>
            <a:off x="4798987" y="3803143"/>
            <a:ext cx="6062958" cy="62357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a:t>
            </a:r>
          </a:p>
        </p:txBody>
      </p:sp>
      <p:sp>
        <p:nvSpPr>
          <p:cNvPr id="36" name="TextBox 36"/>
          <p:cNvSpPr txBox="1"/>
          <p:nvPr/>
        </p:nvSpPr>
        <p:spPr>
          <a:xfrm>
            <a:off x="4798987" y="5859167"/>
            <a:ext cx="6062958" cy="62357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a:t>
            </a:r>
          </a:p>
        </p:txBody>
      </p:sp>
      <p:grpSp>
        <p:nvGrpSpPr>
          <p:cNvPr id="37" name="Group 37"/>
          <p:cNvGrpSpPr/>
          <p:nvPr/>
        </p:nvGrpSpPr>
        <p:grpSpPr>
          <a:xfrm>
            <a:off x="4798987" y="2847459"/>
            <a:ext cx="1061224" cy="698509"/>
            <a:chOff x="0" y="0"/>
            <a:chExt cx="1414966" cy="931345"/>
          </a:xfrm>
        </p:grpSpPr>
        <p:grpSp>
          <p:nvGrpSpPr>
            <p:cNvPr id="38" name="Group 38"/>
            <p:cNvGrpSpPr/>
            <p:nvPr/>
          </p:nvGrpSpPr>
          <p:grpSpPr>
            <a:xfrm>
              <a:off x="0" y="0"/>
              <a:ext cx="1414966" cy="931345"/>
              <a:chOff x="0" y="0"/>
              <a:chExt cx="279499" cy="183969"/>
            </a:xfrm>
          </p:grpSpPr>
          <p:sp>
            <p:nvSpPr>
              <p:cNvPr id="39" name="Freeform 39"/>
              <p:cNvSpPr/>
              <p:nvPr/>
            </p:nvSpPr>
            <p:spPr>
              <a:xfrm>
                <a:off x="0" y="0"/>
                <a:ext cx="279499" cy="183969"/>
              </a:xfrm>
              <a:custGeom>
                <a:avLst/>
                <a:gdLst/>
                <a:ahLst/>
                <a:cxnLst/>
                <a:rect l="l" t="t" r="r" b="b"/>
                <a:pathLst>
                  <a:path w="279499" h="183969">
                    <a:moveTo>
                      <a:pt x="0" y="0"/>
                    </a:moveTo>
                    <a:lnTo>
                      <a:pt x="279499" y="0"/>
                    </a:lnTo>
                    <a:lnTo>
                      <a:pt x="279499" y="183969"/>
                    </a:lnTo>
                    <a:lnTo>
                      <a:pt x="0" y="183969"/>
                    </a:lnTo>
                    <a:close/>
                  </a:path>
                </a:pathLst>
              </a:custGeom>
              <a:solidFill>
                <a:srgbClr val="304370"/>
              </a:solidFill>
            </p:spPr>
          </p:sp>
          <p:sp>
            <p:nvSpPr>
              <p:cNvPr id="40" name="TextBox 40"/>
              <p:cNvSpPr txBox="1"/>
              <p:nvPr/>
            </p:nvSpPr>
            <p:spPr>
              <a:xfrm>
                <a:off x="0" y="-19050"/>
                <a:ext cx="279499" cy="203019"/>
              </a:xfrm>
              <a:prstGeom prst="rect">
                <a:avLst/>
              </a:prstGeom>
            </p:spPr>
            <p:txBody>
              <a:bodyPr lIns="50800" tIns="50800" rIns="50800" bIns="50800" rtlCol="0" anchor="ctr"/>
              <a:lstStyle/>
              <a:p>
                <a:pPr algn="ctr">
                  <a:lnSpc>
                    <a:spcPts val="3199"/>
                  </a:lnSpc>
                </a:pPr>
                <a:endParaRPr/>
              </a:p>
            </p:txBody>
          </p:sp>
        </p:grpSp>
        <p:sp>
          <p:nvSpPr>
            <p:cNvPr id="41" name="TextBox 41"/>
            <p:cNvSpPr txBox="1"/>
            <p:nvPr/>
          </p:nvSpPr>
          <p:spPr>
            <a:xfrm>
              <a:off x="0" y="48054"/>
              <a:ext cx="1414966" cy="768562"/>
            </a:xfrm>
            <a:prstGeom prst="rect">
              <a:avLst/>
            </a:prstGeom>
          </p:spPr>
          <p:txBody>
            <a:bodyPr lIns="0" tIns="0" rIns="0" bIns="0" rtlCol="0" anchor="t">
              <a:spAutoFit/>
            </a:bodyPr>
            <a:lstStyle/>
            <a:p>
              <a:pPr algn="ctr">
                <a:lnSpc>
                  <a:spcPts val="4480"/>
                </a:lnSpc>
                <a:spcBef>
                  <a:spcPct val="0"/>
                </a:spcBef>
              </a:pPr>
              <a:r>
                <a:rPr lang="en-US" sz="3500" spc="525">
                  <a:solidFill>
                    <a:srgbClr val="EEF2F5"/>
                  </a:solidFill>
                  <a:latin typeface="Aharoni CLM Bold"/>
                </a:rPr>
                <a:t>01</a:t>
              </a:r>
            </a:p>
          </p:txBody>
        </p:sp>
      </p:grpSp>
      <p:sp>
        <p:nvSpPr>
          <p:cNvPr id="42" name="TextBox 42"/>
          <p:cNvSpPr txBox="1"/>
          <p:nvPr/>
        </p:nvSpPr>
        <p:spPr>
          <a:xfrm>
            <a:off x="6005499" y="2866831"/>
            <a:ext cx="4856447" cy="593090"/>
          </a:xfrm>
          <a:prstGeom prst="rect">
            <a:avLst/>
          </a:prstGeom>
        </p:spPr>
        <p:txBody>
          <a:bodyPr lIns="0" tIns="0" rIns="0" bIns="0" rtlCol="0" anchor="t">
            <a:spAutoFit/>
          </a:bodyPr>
          <a:lstStyle/>
          <a:p>
            <a:pPr>
              <a:lnSpc>
                <a:spcPts val="4480"/>
              </a:lnSpc>
              <a:spcBef>
                <a:spcPct val="0"/>
              </a:spcBef>
            </a:pPr>
            <a:r>
              <a:rPr lang="en-US" sz="3500" spc="280">
                <a:solidFill>
                  <a:srgbClr val="304370"/>
                </a:solidFill>
                <a:latin typeface="Aharoni CLM Bold"/>
              </a:rPr>
              <a:t>50%</a:t>
            </a:r>
          </a:p>
        </p:txBody>
      </p:sp>
      <p:sp>
        <p:nvSpPr>
          <p:cNvPr id="43" name="TextBox 43"/>
          <p:cNvSpPr txBox="1"/>
          <p:nvPr/>
        </p:nvSpPr>
        <p:spPr>
          <a:xfrm>
            <a:off x="6005499" y="4922855"/>
            <a:ext cx="4856447" cy="593090"/>
          </a:xfrm>
          <a:prstGeom prst="rect">
            <a:avLst/>
          </a:prstGeom>
        </p:spPr>
        <p:txBody>
          <a:bodyPr lIns="0" tIns="0" rIns="0" bIns="0" rtlCol="0" anchor="t">
            <a:spAutoFit/>
          </a:bodyPr>
          <a:lstStyle/>
          <a:p>
            <a:pPr>
              <a:lnSpc>
                <a:spcPts val="4480"/>
              </a:lnSpc>
              <a:spcBef>
                <a:spcPct val="0"/>
              </a:spcBef>
            </a:pPr>
            <a:r>
              <a:rPr lang="en-US" sz="3500" spc="280">
                <a:solidFill>
                  <a:srgbClr val="304370"/>
                </a:solidFill>
                <a:latin typeface="Aharoni CLM Bold"/>
              </a:rPr>
              <a:t>65%</a:t>
            </a:r>
          </a:p>
        </p:txBody>
      </p:sp>
      <p:sp>
        <p:nvSpPr>
          <p:cNvPr id="44" name="TextBox 44"/>
          <p:cNvSpPr txBox="1"/>
          <p:nvPr/>
        </p:nvSpPr>
        <p:spPr>
          <a:xfrm>
            <a:off x="6005499" y="6978879"/>
            <a:ext cx="4856447" cy="593090"/>
          </a:xfrm>
          <a:prstGeom prst="rect">
            <a:avLst/>
          </a:prstGeom>
        </p:spPr>
        <p:txBody>
          <a:bodyPr lIns="0" tIns="0" rIns="0" bIns="0" rtlCol="0" anchor="t">
            <a:spAutoFit/>
          </a:bodyPr>
          <a:lstStyle/>
          <a:p>
            <a:pPr>
              <a:lnSpc>
                <a:spcPts val="4480"/>
              </a:lnSpc>
              <a:spcBef>
                <a:spcPct val="0"/>
              </a:spcBef>
            </a:pPr>
            <a:r>
              <a:rPr lang="en-US" sz="3500" spc="280">
                <a:solidFill>
                  <a:srgbClr val="304370"/>
                </a:solidFill>
                <a:latin typeface="Aharoni CLM Bold"/>
              </a:rPr>
              <a:t>75%</a:t>
            </a:r>
          </a:p>
        </p:txBody>
      </p:sp>
      <p:grpSp>
        <p:nvGrpSpPr>
          <p:cNvPr id="45" name="Group 45"/>
          <p:cNvGrpSpPr/>
          <p:nvPr/>
        </p:nvGrpSpPr>
        <p:grpSpPr>
          <a:xfrm>
            <a:off x="4798987" y="4903483"/>
            <a:ext cx="1061224" cy="698509"/>
            <a:chOff x="0" y="0"/>
            <a:chExt cx="1414966" cy="931345"/>
          </a:xfrm>
        </p:grpSpPr>
        <p:grpSp>
          <p:nvGrpSpPr>
            <p:cNvPr id="46" name="Group 46"/>
            <p:cNvGrpSpPr/>
            <p:nvPr/>
          </p:nvGrpSpPr>
          <p:grpSpPr>
            <a:xfrm>
              <a:off x="0" y="0"/>
              <a:ext cx="1414966" cy="931345"/>
              <a:chOff x="0" y="0"/>
              <a:chExt cx="279499" cy="183969"/>
            </a:xfrm>
          </p:grpSpPr>
          <p:sp>
            <p:nvSpPr>
              <p:cNvPr id="47" name="Freeform 47"/>
              <p:cNvSpPr/>
              <p:nvPr/>
            </p:nvSpPr>
            <p:spPr>
              <a:xfrm>
                <a:off x="0" y="0"/>
                <a:ext cx="279499" cy="183969"/>
              </a:xfrm>
              <a:custGeom>
                <a:avLst/>
                <a:gdLst/>
                <a:ahLst/>
                <a:cxnLst/>
                <a:rect l="l" t="t" r="r" b="b"/>
                <a:pathLst>
                  <a:path w="279499" h="183969">
                    <a:moveTo>
                      <a:pt x="0" y="0"/>
                    </a:moveTo>
                    <a:lnTo>
                      <a:pt x="279499" y="0"/>
                    </a:lnTo>
                    <a:lnTo>
                      <a:pt x="279499" y="183969"/>
                    </a:lnTo>
                    <a:lnTo>
                      <a:pt x="0" y="183969"/>
                    </a:lnTo>
                    <a:close/>
                  </a:path>
                </a:pathLst>
              </a:custGeom>
              <a:solidFill>
                <a:srgbClr val="6083BA"/>
              </a:solidFill>
            </p:spPr>
          </p:sp>
          <p:sp>
            <p:nvSpPr>
              <p:cNvPr id="48" name="TextBox 48"/>
              <p:cNvSpPr txBox="1"/>
              <p:nvPr/>
            </p:nvSpPr>
            <p:spPr>
              <a:xfrm>
                <a:off x="0" y="-19050"/>
                <a:ext cx="279499" cy="203019"/>
              </a:xfrm>
              <a:prstGeom prst="rect">
                <a:avLst/>
              </a:prstGeom>
            </p:spPr>
            <p:txBody>
              <a:bodyPr lIns="50800" tIns="50800" rIns="50800" bIns="50800" rtlCol="0" anchor="ctr"/>
              <a:lstStyle/>
              <a:p>
                <a:pPr algn="ctr">
                  <a:lnSpc>
                    <a:spcPts val="3199"/>
                  </a:lnSpc>
                </a:pPr>
                <a:endParaRPr/>
              </a:p>
            </p:txBody>
          </p:sp>
        </p:grpSp>
        <p:sp>
          <p:nvSpPr>
            <p:cNvPr id="49" name="TextBox 49"/>
            <p:cNvSpPr txBox="1"/>
            <p:nvPr/>
          </p:nvSpPr>
          <p:spPr>
            <a:xfrm>
              <a:off x="0" y="48054"/>
              <a:ext cx="1414966" cy="768562"/>
            </a:xfrm>
            <a:prstGeom prst="rect">
              <a:avLst/>
            </a:prstGeom>
          </p:spPr>
          <p:txBody>
            <a:bodyPr lIns="0" tIns="0" rIns="0" bIns="0" rtlCol="0" anchor="t">
              <a:spAutoFit/>
            </a:bodyPr>
            <a:lstStyle/>
            <a:p>
              <a:pPr algn="ctr">
                <a:lnSpc>
                  <a:spcPts val="4480"/>
                </a:lnSpc>
                <a:spcBef>
                  <a:spcPct val="0"/>
                </a:spcBef>
              </a:pPr>
              <a:r>
                <a:rPr lang="en-US" sz="3500" spc="525">
                  <a:solidFill>
                    <a:srgbClr val="EEF2F5"/>
                  </a:solidFill>
                  <a:latin typeface="Aharoni CLM Bold"/>
                </a:rPr>
                <a:t>02</a:t>
              </a:r>
            </a:p>
          </p:txBody>
        </p:sp>
      </p:grpSp>
      <p:sp>
        <p:nvSpPr>
          <p:cNvPr id="50" name="TextBox 50"/>
          <p:cNvSpPr txBox="1"/>
          <p:nvPr/>
        </p:nvSpPr>
        <p:spPr>
          <a:xfrm>
            <a:off x="4798987" y="7915191"/>
            <a:ext cx="6062958" cy="62357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a:t>
            </a:r>
          </a:p>
        </p:txBody>
      </p:sp>
      <p:grpSp>
        <p:nvGrpSpPr>
          <p:cNvPr id="51" name="Group 51"/>
          <p:cNvGrpSpPr/>
          <p:nvPr/>
        </p:nvGrpSpPr>
        <p:grpSpPr>
          <a:xfrm>
            <a:off x="4798987" y="6959507"/>
            <a:ext cx="1061224" cy="698509"/>
            <a:chOff x="0" y="0"/>
            <a:chExt cx="1414966" cy="931345"/>
          </a:xfrm>
        </p:grpSpPr>
        <p:grpSp>
          <p:nvGrpSpPr>
            <p:cNvPr id="52" name="Group 52"/>
            <p:cNvGrpSpPr/>
            <p:nvPr/>
          </p:nvGrpSpPr>
          <p:grpSpPr>
            <a:xfrm>
              <a:off x="0" y="0"/>
              <a:ext cx="1414966" cy="931345"/>
              <a:chOff x="0" y="0"/>
              <a:chExt cx="279499" cy="183969"/>
            </a:xfrm>
          </p:grpSpPr>
          <p:sp>
            <p:nvSpPr>
              <p:cNvPr id="53" name="Freeform 53"/>
              <p:cNvSpPr/>
              <p:nvPr/>
            </p:nvSpPr>
            <p:spPr>
              <a:xfrm>
                <a:off x="0" y="0"/>
                <a:ext cx="279499" cy="183969"/>
              </a:xfrm>
              <a:custGeom>
                <a:avLst/>
                <a:gdLst/>
                <a:ahLst/>
                <a:cxnLst/>
                <a:rect l="l" t="t" r="r" b="b"/>
                <a:pathLst>
                  <a:path w="279499" h="183969">
                    <a:moveTo>
                      <a:pt x="0" y="0"/>
                    </a:moveTo>
                    <a:lnTo>
                      <a:pt x="279499" y="0"/>
                    </a:lnTo>
                    <a:lnTo>
                      <a:pt x="279499" y="183969"/>
                    </a:lnTo>
                    <a:lnTo>
                      <a:pt x="0" y="183969"/>
                    </a:lnTo>
                    <a:close/>
                  </a:path>
                </a:pathLst>
              </a:custGeom>
              <a:solidFill>
                <a:srgbClr val="304370"/>
              </a:solidFill>
            </p:spPr>
          </p:sp>
          <p:sp>
            <p:nvSpPr>
              <p:cNvPr id="54" name="TextBox 54"/>
              <p:cNvSpPr txBox="1"/>
              <p:nvPr/>
            </p:nvSpPr>
            <p:spPr>
              <a:xfrm>
                <a:off x="0" y="-19050"/>
                <a:ext cx="279499" cy="203019"/>
              </a:xfrm>
              <a:prstGeom prst="rect">
                <a:avLst/>
              </a:prstGeom>
            </p:spPr>
            <p:txBody>
              <a:bodyPr lIns="50800" tIns="50800" rIns="50800" bIns="50800" rtlCol="0" anchor="ctr"/>
              <a:lstStyle/>
              <a:p>
                <a:pPr algn="ctr">
                  <a:lnSpc>
                    <a:spcPts val="3199"/>
                  </a:lnSpc>
                </a:pPr>
                <a:endParaRPr/>
              </a:p>
            </p:txBody>
          </p:sp>
        </p:grpSp>
        <p:sp>
          <p:nvSpPr>
            <p:cNvPr id="55" name="TextBox 55"/>
            <p:cNvSpPr txBox="1"/>
            <p:nvPr/>
          </p:nvSpPr>
          <p:spPr>
            <a:xfrm>
              <a:off x="0" y="48054"/>
              <a:ext cx="1414966" cy="768562"/>
            </a:xfrm>
            <a:prstGeom prst="rect">
              <a:avLst/>
            </a:prstGeom>
          </p:spPr>
          <p:txBody>
            <a:bodyPr lIns="0" tIns="0" rIns="0" bIns="0" rtlCol="0" anchor="t">
              <a:spAutoFit/>
            </a:bodyPr>
            <a:lstStyle/>
            <a:p>
              <a:pPr algn="ctr">
                <a:lnSpc>
                  <a:spcPts val="4480"/>
                </a:lnSpc>
                <a:spcBef>
                  <a:spcPct val="0"/>
                </a:spcBef>
              </a:pPr>
              <a:r>
                <a:rPr lang="en-US" sz="3500" spc="525">
                  <a:solidFill>
                    <a:srgbClr val="EEF2F5"/>
                  </a:solidFill>
                  <a:latin typeface="Aharoni CLM Bold"/>
                </a:rPr>
                <a:t>03</a:t>
              </a:r>
            </a:p>
          </p:txBody>
        </p:sp>
      </p:grpSp>
      <p:pic>
        <p:nvPicPr>
          <p:cNvPr id="56" name="图片 55">
            <a:extLst>
              <a:ext uri="{FF2B5EF4-FFF2-40B4-BE49-F238E27FC236}">
                <a16:creationId xmlns:a16="http://schemas.microsoft.com/office/drawing/2014/main" id="{5C871E81-B362-4667-8151-58252BDAF1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695487"/>
            <a:chOff x="0" y="0"/>
            <a:chExt cx="4816593" cy="709923"/>
          </a:xfrm>
        </p:grpSpPr>
        <p:sp>
          <p:nvSpPr>
            <p:cNvPr id="3" name="Freeform 3"/>
            <p:cNvSpPr/>
            <p:nvPr/>
          </p:nvSpPr>
          <p:spPr>
            <a:xfrm>
              <a:off x="0" y="0"/>
              <a:ext cx="4816592" cy="709923"/>
            </a:xfrm>
            <a:custGeom>
              <a:avLst/>
              <a:gdLst/>
              <a:ahLst/>
              <a:cxnLst/>
              <a:rect l="l" t="t" r="r" b="b"/>
              <a:pathLst>
                <a:path w="4816592" h="709923">
                  <a:moveTo>
                    <a:pt x="0" y="0"/>
                  </a:moveTo>
                  <a:lnTo>
                    <a:pt x="4816592" y="0"/>
                  </a:lnTo>
                  <a:lnTo>
                    <a:pt x="4816592" y="709923"/>
                  </a:lnTo>
                  <a:lnTo>
                    <a:pt x="0" y="709923"/>
                  </a:lnTo>
                  <a:close/>
                </a:path>
              </a:pathLst>
            </a:custGeom>
            <a:solidFill>
              <a:srgbClr val="304370"/>
            </a:solidFill>
          </p:spPr>
        </p:sp>
        <p:sp>
          <p:nvSpPr>
            <p:cNvPr id="4" name="TextBox 4"/>
            <p:cNvSpPr txBox="1"/>
            <p:nvPr/>
          </p:nvSpPr>
          <p:spPr>
            <a:xfrm>
              <a:off x="0" y="-47625"/>
              <a:ext cx="4816593" cy="75754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3008511" y="635474"/>
            <a:ext cx="4250789" cy="752348"/>
          </a:xfrm>
          <a:prstGeom prst="rect">
            <a:avLst/>
          </a:prstGeom>
        </p:spPr>
        <p:txBody>
          <a:bodyPr lIns="0" tIns="0" rIns="0" bIns="0" rtlCol="0" anchor="t">
            <a:spAutoFit/>
          </a:bodyPr>
          <a:lstStyle/>
          <a:p>
            <a:pPr algn="r">
              <a:lnSpc>
                <a:spcPts val="6015"/>
              </a:lnSpc>
            </a:pPr>
            <a:r>
              <a:rPr lang="en-US" sz="4699" spc="2349">
                <a:solidFill>
                  <a:srgbClr val="FFFFFF"/>
                </a:solidFill>
                <a:ea typeface="思源黑体 Bold"/>
              </a:rPr>
              <a:t>目录</a:t>
            </a:r>
          </a:p>
        </p:txBody>
      </p:sp>
      <p:sp>
        <p:nvSpPr>
          <p:cNvPr id="14" name="TextBox 14"/>
          <p:cNvSpPr txBox="1"/>
          <p:nvPr/>
        </p:nvSpPr>
        <p:spPr>
          <a:xfrm>
            <a:off x="13008511" y="1557732"/>
            <a:ext cx="4250789" cy="538988"/>
          </a:xfrm>
          <a:prstGeom prst="rect">
            <a:avLst/>
          </a:prstGeom>
        </p:spPr>
        <p:txBody>
          <a:bodyPr lIns="0" tIns="0" rIns="0" bIns="0" rtlCol="0" anchor="t">
            <a:spAutoFit/>
          </a:bodyPr>
          <a:lstStyle/>
          <a:p>
            <a:pPr algn="r">
              <a:lnSpc>
                <a:spcPts val="4096"/>
              </a:lnSpc>
            </a:pPr>
            <a:r>
              <a:rPr lang="en-US" sz="3200" spc="256">
                <a:solidFill>
                  <a:srgbClr val="FFFFFF"/>
                </a:solidFill>
                <a:latin typeface="Aharoni CLM Bold"/>
              </a:rPr>
              <a:t>CONTENTS</a:t>
            </a:r>
          </a:p>
        </p:txBody>
      </p:sp>
      <p:grpSp>
        <p:nvGrpSpPr>
          <p:cNvPr id="15" name="Group 15"/>
          <p:cNvGrpSpPr/>
          <p:nvPr/>
        </p:nvGrpSpPr>
        <p:grpSpPr>
          <a:xfrm>
            <a:off x="2852109" y="3829259"/>
            <a:ext cx="6492460" cy="988695"/>
            <a:chOff x="0" y="0"/>
            <a:chExt cx="8656614" cy="1318260"/>
          </a:xfrm>
        </p:grpSpPr>
        <p:grpSp>
          <p:nvGrpSpPr>
            <p:cNvPr id="16" name="Group 16"/>
            <p:cNvGrpSpPr>
              <a:grpSpLocks noChangeAspect="1"/>
            </p:cNvGrpSpPr>
            <p:nvPr/>
          </p:nvGrpSpPr>
          <p:grpSpPr>
            <a:xfrm>
              <a:off x="0" y="0"/>
              <a:ext cx="1318260" cy="1318260"/>
              <a:chOff x="0" y="0"/>
              <a:chExt cx="6350000" cy="6350000"/>
            </a:xfrm>
          </p:grpSpPr>
          <p:sp>
            <p:nvSpPr>
              <p:cNvPr id="17" name="Freeform 1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18" name="TextBox 18"/>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1</a:t>
              </a:r>
            </a:p>
          </p:txBody>
        </p:sp>
        <p:sp>
          <p:nvSpPr>
            <p:cNvPr id="19" name="TextBox 19"/>
            <p:cNvSpPr txBox="1"/>
            <p:nvPr/>
          </p:nvSpPr>
          <p:spPr>
            <a:xfrm>
              <a:off x="2207260" y="264880"/>
              <a:ext cx="6449354" cy="667277"/>
            </a:xfrm>
            <a:prstGeom prst="rect">
              <a:avLst/>
            </a:prstGeom>
          </p:spPr>
          <p:txBody>
            <a:bodyPr lIns="0" tIns="0" rIns="0" bIns="0" rtlCol="0" anchor="t">
              <a:spAutoFit/>
            </a:bodyPr>
            <a:lstStyle/>
            <a:p>
              <a:pPr>
                <a:lnSpc>
                  <a:spcPts val="4096"/>
                </a:lnSpc>
              </a:pPr>
              <a:r>
                <a:rPr lang="en-US" sz="3200" spc="320" dirty="0" err="1">
                  <a:solidFill>
                    <a:srgbClr val="000000"/>
                  </a:solidFill>
                  <a:ea typeface="思源黑体 Bold"/>
                </a:rPr>
                <a:t>研究背景</a:t>
              </a:r>
              <a:endParaRPr lang="en-US" sz="3200" spc="320" dirty="0">
                <a:solidFill>
                  <a:srgbClr val="000000"/>
                </a:solidFill>
                <a:ea typeface="思源黑体 Bold"/>
              </a:endParaRPr>
            </a:p>
          </p:txBody>
        </p:sp>
      </p:grpSp>
      <p:grpSp>
        <p:nvGrpSpPr>
          <p:cNvPr id="20" name="Group 20"/>
          <p:cNvGrpSpPr/>
          <p:nvPr/>
        </p:nvGrpSpPr>
        <p:grpSpPr>
          <a:xfrm>
            <a:off x="2852109" y="5674907"/>
            <a:ext cx="6492460" cy="988695"/>
            <a:chOff x="0" y="0"/>
            <a:chExt cx="8656614" cy="1318260"/>
          </a:xfrm>
        </p:grpSpPr>
        <p:grpSp>
          <p:nvGrpSpPr>
            <p:cNvPr id="21" name="Group 21"/>
            <p:cNvGrpSpPr>
              <a:grpSpLocks noChangeAspect="1"/>
            </p:cNvGrpSpPr>
            <p:nvPr/>
          </p:nvGrpSpPr>
          <p:grpSpPr>
            <a:xfrm>
              <a:off x="0" y="0"/>
              <a:ext cx="1318260" cy="1318260"/>
              <a:chOff x="0" y="0"/>
              <a:chExt cx="6350000" cy="6350000"/>
            </a:xfrm>
          </p:grpSpPr>
          <p:sp>
            <p:nvSpPr>
              <p:cNvPr id="22" name="Freeform 2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23" name="TextBox 23"/>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2</a:t>
              </a:r>
            </a:p>
          </p:txBody>
        </p:sp>
        <p:sp>
          <p:nvSpPr>
            <p:cNvPr id="24" name="TextBox 24"/>
            <p:cNvSpPr txBox="1"/>
            <p:nvPr/>
          </p:nvSpPr>
          <p:spPr>
            <a:xfrm>
              <a:off x="2207260" y="264880"/>
              <a:ext cx="6449354" cy="667277"/>
            </a:xfrm>
            <a:prstGeom prst="rect">
              <a:avLst/>
            </a:prstGeom>
          </p:spPr>
          <p:txBody>
            <a:bodyPr lIns="0" tIns="0" rIns="0" bIns="0" rtlCol="0" anchor="t">
              <a:spAutoFit/>
            </a:bodyPr>
            <a:lstStyle/>
            <a:p>
              <a:pPr>
                <a:lnSpc>
                  <a:spcPts val="4096"/>
                </a:lnSpc>
              </a:pPr>
              <a:r>
                <a:rPr lang="en-US" sz="3200" spc="320" dirty="0" err="1">
                  <a:solidFill>
                    <a:srgbClr val="000000"/>
                  </a:solidFill>
                  <a:ea typeface="思源黑体 Bold"/>
                </a:rPr>
                <a:t>研究</a:t>
              </a:r>
              <a:r>
                <a:rPr lang="zh-CN" altLang="en-US" sz="3200" spc="320" dirty="0">
                  <a:solidFill>
                    <a:srgbClr val="000000"/>
                  </a:solidFill>
                  <a:ea typeface="思源黑体 Bold"/>
                </a:rPr>
                <a:t>意义</a:t>
              </a:r>
              <a:endParaRPr lang="en-US" sz="3200" spc="320" dirty="0">
                <a:solidFill>
                  <a:srgbClr val="000000"/>
                </a:solidFill>
                <a:ea typeface="思源黑体 Bold"/>
              </a:endParaRPr>
            </a:p>
          </p:txBody>
        </p:sp>
      </p:grpSp>
      <p:grpSp>
        <p:nvGrpSpPr>
          <p:cNvPr id="25" name="Group 25"/>
          <p:cNvGrpSpPr/>
          <p:nvPr/>
        </p:nvGrpSpPr>
        <p:grpSpPr>
          <a:xfrm>
            <a:off x="2852109" y="7520852"/>
            <a:ext cx="6492460" cy="988695"/>
            <a:chOff x="0" y="0"/>
            <a:chExt cx="8656614" cy="1318260"/>
          </a:xfrm>
        </p:grpSpPr>
        <p:grpSp>
          <p:nvGrpSpPr>
            <p:cNvPr id="26" name="Group 26"/>
            <p:cNvGrpSpPr>
              <a:grpSpLocks noChangeAspect="1"/>
            </p:cNvGrpSpPr>
            <p:nvPr/>
          </p:nvGrpSpPr>
          <p:grpSpPr>
            <a:xfrm>
              <a:off x="0" y="0"/>
              <a:ext cx="1318260" cy="1318260"/>
              <a:chOff x="0" y="0"/>
              <a:chExt cx="6350000" cy="6350000"/>
            </a:xfrm>
          </p:grpSpPr>
          <p:sp>
            <p:nvSpPr>
              <p:cNvPr id="27" name="Freeform 2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28" name="TextBox 28"/>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3</a:t>
              </a:r>
            </a:p>
          </p:txBody>
        </p:sp>
        <p:sp>
          <p:nvSpPr>
            <p:cNvPr id="29" name="TextBox 29"/>
            <p:cNvSpPr txBox="1"/>
            <p:nvPr/>
          </p:nvSpPr>
          <p:spPr>
            <a:xfrm>
              <a:off x="2207260" y="264880"/>
              <a:ext cx="6449354" cy="667277"/>
            </a:xfrm>
            <a:prstGeom prst="rect">
              <a:avLst/>
            </a:prstGeom>
          </p:spPr>
          <p:txBody>
            <a:bodyPr lIns="0" tIns="0" rIns="0" bIns="0" rtlCol="0" anchor="t">
              <a:spAutoFit/>
            </a:bodyPr>
            <a:lstStyle/>
            <a:p>
              <a:pPr>
                <a:lnSpc>
                  <a:spcPts val="4096"/>
                </a:lnSpc>
              </a:pPr>
              <a:r>
                <a:rPr lang="zh-CN" altLang="en-US" sz="3200" spc="320" dirty="0">
                  <a:solidFill>
                    <a:srgbClr val="000000"/>
                  </a:solidFill>
                  <a:ea typeface="思源黑体 Bold"/>
                </a:rPr>
                <a:t>文献分享</a:t>
              </a:r>
              <a:endParaRPr lang="en-US" sz="3200" spc="320" dirty="0">
                <a:solidFill>
                  <a:srgbClr val="000000"/>
                </a:solidFill>
                <a:ea typeface="思源黑体 Bold"/>
              </a:endParaRPr>
            </a:p>
          </p:txBody>
        </p:sp>
      </p:grpSp>
      <p:grpSp>
        <p:nvGrpSpPr>
          <p:cNvPr id="30" name="Group 30"/>
          <p:cNvGrpSpPr/>
          <p:nvPr/>
        </p:nvGrpSpPr>
        <p:grpSpPr>
          <a:xfrm>
            <a:off x="10012766" y="3829259"/>
            <a:ext cx="6492460" cy="988695"/>
            <a:chOff x="0" y="0"/>
            <a:chExt cx="8656614" cy="1318260"/>
          </a:xfrm>
        </p:grpSpPr>
        <p:grpSp>
          <p:nvGrpSpPr>
            <p:cNvPr id="31" name="Group 31"/>
            <p:cNvGrpSpPr>
              <a:grpSpLocks noChangeAspect="1"/>
            </p:cNvGrpSpPr>
            <p:nvPr/>
          </p:nvGrpSpPr>
          <p:grpSpPr>
            <a:xfrm>
              <a:off x="0" y="0"/>
              <a:ext cx="1318260" cy="1318260"/>
              <a:chOff x="0" y="0"/>
              <a:chExt cx="6350000" cy="6350000"/>
            </a:xfrm>
          </p:grpSpPr>
          <p:sp>
            <p:nvSpPr>
              <p:cNvPr id="32" name="Freeform 3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33" name="TextBox 33"/>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4</a:t>
              </a:r>
            </a:p>
          </p:txBody>
        </p:sp>
        <p:sp>
          <p:nvSpPr>
            <p:cNvPr id="34" name="TextBox 34"/>
            <p:cNvSpPr txBox="1"/>
            <p:nvPr/>
          </p:nvSpPr>
          <p:spPr>
            <a:xfrm>
              <a:off x="2207260" y="264880"/>
              <a:ext cx="6449354" cy="667277"/>
            </a:xfrm>
            <a:prstGeom prst="rect">
              <a:avLst/>
            </a:prstGeom>
          </p:spPr>
          <p:txBody>
            <a:bodyPr lIns="0" tIns="0" rIns="0" bIns="0" rtlCol="0" anchor="t">
              <a:spAutoFit/>
            </a:bodyPr>
            <a:lstStyle/>
            <a:p>
              <a:pPr>
                <a:lnSpc>
                  <a:spcPts val="4096"/>
                </a:lnSpc>
              </a:pPr>
              <a:r>
                <a:rPr lang="en-US" sz="3200" spc="320" dirty="0" err="1">
                  <a:solidFill>
                    <a:srgbClr val="000000"/>
                  </a:solidFill>
                  <a:ea typeface="思源黑体 Bold"/>
                </a:rPr>
                <a:t>结论</a:t>
              </a:r>
              <a:r>
                <a:rPr lang="zh-CN" altLang="en-US" sz="3200" spc="320" dirty="0">
                  <a:solidFill>
                    <a:srgbClr val="000000"/>
                  </a:solidFill>
                  <a:ea typeface="思源黑体 Bold"/>
                </a:rPr>
                <a:t>总结</a:t>
              </a:r>
              <a:endParaRPr lang="en-US" sz="3200" spc="320" dirty="0">
                <a:solidFill>
                  <a:srgbClr val="000000"/>
                </a:solidFill>
                <a:ea typeface="思源黑体 Bold"/>
              </a:endParaRPr>
            </a:p>
          </p:txBody>
        </p:sp>
      </p:grpSp>
      <p:grpSp>
        <p:nvGrpSpPr>
          <p:cNvPr id="35" name="Group 35"/>
          <p:cNvGrpSpPr/>
          <p:nvPr/>
        </p:nvGrpSpPr>
        <p:grpSpPr>
          <a:xfrm>
            <a:off x="10012766" y="5674907"/>
            <a:ext cx="6492460" cy="988695"/>
            <a:chOff x="0" y="0"/>
            <a:chExt cx="8656614" cy="1318260"/>
          </a:xfrm>
        </p:grpSpPr>
        <p:grpSp>
          <p:nvGrpSpPr>
            <p:cNvPr id="36" name="Group 36"/>
            <p:cNvGrpSpPr>
              <a:grpSpLocks noChangeAspect="1"/>
            </p:cNvGrpSpPr>
            <p:nvPr/>
          </p:nvGrpSpPr>
          <p:grpSpPr>
            <a:xfrm>
              <a:off x="0" y="0"/>
              <a:ext cx="1318260" cy="1318260"/>
              <a:chOff x="0" y="0"/>
              <a:chExt cx="6350000" cy="6350000"/>
            </a:xfrm>
          </p:grpSpPr>
          <p:sp>
            <p:nvSpPr>
              <p:cNvPr id="37" name="Freeform 3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38" name="TextBox 38"/>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5</a:t>
              </a:r>
            </a:p>
          </p:txBody>
        </p:sp>
        <p:sp>
          <p:nvSpPr>
            <p:cNvPr id="39" name="TextBox 39"/>
            <p:cNvSpPr txBox="1"/>
            <p:nvPr/>
          </p:nvSpPr>
          <p:spPr>
            <a:xfrm>
              <a:off x="2207260" y="264880"/>
              <a:ext cx="6449354" cy="667277"/>
            </a:xfrm>
            <a:prstGeom prst="rect">
              <a:avLst/>
            </a:prstGeom>
          </p:spPr>
          <p:txBody>
            <a:bodyPr lIns="0" tIns="0" rIns="0" bIns="0" rtlCol="0" anchor="t">
              <a:spAutoFit/>
            </a:bodyPr>
            <a:lstStyle/>
            <a:p>
              <a:pPr>
                <a:lnSpc>
                  <a:spcPts val="4096"/>
                </a:lnSpc>
              </a:pPr>
              <a:r>
                <a:rPr lang="zh-CN" altLang="en-US" sz="3200" spc="320" dirty="0">
                  <a:solidFill>
                    <a:srgbClr val="000000"/>
                  </a:solidFill>
                  <a:ea typeface="思源黑体 Bold"/>
                </a:rPr>
                <a:t>参考</a:t>
              </a:r>
              <a:r>
                <a:rPr lang="en-US" sz="3200" spc="320" dirty="0" err="1">
                  <a:solidFill>
                    <a:srgbClr val="000000"/>
                  </a:solidFill>
                  <a:ea typeface="思源黑体 Bold"/>
                </a:rPr>
                <a:t>文献</a:t>
              </a:r>
              <a:endParaRPr lang="en-US" sz="3200" spc="320" dirty="0">
                <a:solidFill>
                  <a:srgbClr val="000000"/>
                </a:solidFill>
                <a:ea typeface="思源黑体 Bold"/>
              </a:endParaRPr>
            </a:p>
          </p:txBody>
        </p:sp>
      </p:grpSp>
      <p:pic>
        <p:nvPicPr>
          <p:cNvPr id="40" name="图片 39">
            <a:extLst>
              <a:ext uri="{FF2B5EF4-FFF2-40B4-BE49-F238E27FC236}">
                <a16:creationId xmlns:a16="http://schemas.microsoft.com/office/drawing/2014/main" id="{1801748F-53BD-4227-991B-411299725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55688"/>
            <a:ext cx="1864267" cy="1864267"/>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5" name="Group 15"/>
          <p:cNvGrpSpPr/>
          <p:nvPr/>
        </p:nvGrpSpPr>
        <p:grpSpPr>
          <a:xfrm rot="-5400000">
            <a:off x="1371942" y="5052010"/>
            <a:ext cx="1054911" cy="3798794"/>
            <a:chOff x="0" y="0"/>
            <a:chExt cx="277837" cy="1000505"/>
          </a:xfrm>
        </p:grpSpPr>
        <p:sp>
          <p:nvSpPr>
            <p:cNvPr id="16" name="Freeform 1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7" name="TextBox 17"/>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9" name="AutoShape 19"/>
          <p:cNvSpPr/>
          <p:nvPr/>
        </p:nvSpPr>
        <p:spPr>
          <a:xfrm>
            <a:off x="-9525" y="5397164"/>
            <a:ext cx="3336378" cy="0"/>
          </a:xfrm>
          <a:prstGeom prst="line">
            <a:avLst/>
          </a:prstGeom>
          <a:ln w="19050" cap="flat">
            <a:solidFill>
              <a:srgbClr val="EEF2F5"/>
            </a:solidFill>
            <a:prstDash val="solid"/>
            <a:headEnd type="none" w="sm" len="sm"/>
            <a:tailEnd type="none" w="sm" len="sm"/>
          </a:ln>
        </p:spPr>
      </p:sp>
      <p:grpSp>
        <p:nvGrpSpPr>
          <p:cNvPr id="20" name="Group 20"/>
          <p:cNvGrpSpPr/>
          <p:nvPr/>
        </p:nvGrpSpPr>
        <p:grpSpPr>
          <a:xfrm>
            <a:off x="4425983" y="4233583"/>
            <a:ext cx="6181140" cy="4632034"/>
            <a:chOff x="0" y="0"/>
            <a:chExt cx="1547051" cy="1159332"/>
          </a:xfrm>
        </p:grpSpPr>
        <p:sp>
          <p:nvSpPr>
            <p:cNvPr id="21" name="Freeform 21"/>
            <p:cNvSpPr/>
            <p:nvPr/>
          </p:nvSpPr>
          <p:spPr>
            <a:xfrm>
              <a:off x="0" y="0"/>
              <a:ext cx="1547051" cy="1159332"/>
            </a:xfrm>
            <a:custGeom>
              <a:avLst/>
              <a:gdLst/>
              <a:ahLst/>
              <a:cxnLst/>
              <a:rect l="l" t="t" r="r" b="b"/>
              <a:pathLst>
                <a:path w="1547051" h="1159332">
                  <a:moveTo>
                    <a:pt x="0" y="0"/>
                  </a:moveTo>
                  <a:lnTo>
                    <a:pt x="1547051" y="0"/>
                  </a:lnTo>
                  <a:lnTo>
                    <a:pt x="1547051" y="1159332"/>
                  </a:lnTo>
                  <a:lnTo>
                    <a:pt x="0" y="1159332"/>
                  </a:lnTo>
                  <a:close/>
                </a:path>
              </a:pathLst>
            </a:custGeom>
            <a:solidFill>
              <a:srgbClr val="AAC2E2"/>
            </a:solidFill>
          </p:spPr>
        </p:sp>
        <p:sp>
          <p:nvSpPr>
            <p:cNvPr id="22" name="TextBox 22"/>
            <p:cNvSpPr txBox="1"/>
            <p:nvPr/>
          </p:nvSpPr>
          <p:spPr>
            <a:xfrm>
              <a:off x="0" y="-19050"/>
              <a:ext cx="1547051" cy="1178382"/>
            </a:xfrm>
            <a:prstGeom prst="rect">
              <a:avLst/>
            </a:prstGeom>
          </p:spPr>
          <p:txBody>
            <a:bodyPr lIns="50800" tIns="50800" rIns="50800" bIns="50800" rtlCol="0" anchor="ctr"/>
            <a:lstStyle/>
            <a:p>
              <a:pPr algn="ctr">
                <a:lnSpc>
                  <a:spcPts val="3199"/>
                </a:lnSpc>
              </a:pPr>
              <a:endParaRPr/>
            </a:p>
          </p:txBody>
        </p:sp>
      </p:grpSp>
      <p:grpSp>
        <p:nvGrpSpPr>
          <p:cNvPr id="23" name="Group 23"/>
          <p:cNvGrpSpPr/>
          <p:nvPr/>
        </p:nvGrpSpPr>
        <p:grpSpPr>
          <a:xfrm>
            <a:off x="10859931" y="4233583"/>
            <a:ext cx="6181140" cy="4632034"/>
            <a:chOff x="0" y="0"/>
            <a:chExt cx="1547051" cy="1159332"/>
          </a:xfrm>
        </p:grpSpPr>
        <p:sp>
          <p:nvSpPr>
            <p:cNvPr id="24" name="Freeform 24"/>
            <p:cNvSpPr/>
            <p:nvPr/>
          </p:nvSpPr>
          <p:spPr>
            <a:xfrm>
              <a:off x="0" y="0"/>
              <a:ext cx="1547051" cy="1159332"/>
            </a:xfrm>
            <a:custGeom>
              <a:avLst/>
              <a:gdLst/>
              <a:ahLst/>
              <a:cxnLst/>
              <a:rect l="l" t="t" r="r" b="b"/>
              <a:pathLst>
                <a:path w="1547051" h="1159332">
                  <a:moveTo>
                    <a:pt x="0" y="0"/>
                  </a:moveTo>
                  <a:lnTo>
                    <a:pt x="1547051" y="0"/>
                  </a:lnTo>
                  <a:lnTo>
                    <a:pt x="1547051" y="1159332"/>
                  </a:lnTo>
                  <a:lnTo>
                    <a:pt x="0" y="1159332"/>
                  </a:lnTo>
                  <a:close/>
                </a:path>
              </a:pathLst>
            </a:custGeom>
            <a:solidFill>
              <a:srgbClr val="304370"/>
            </a:solidFill>
          </p:spPr>
        </p:sp>
        <p:sp>
          <p:nvSpPr>
            <p:cNvPr id="25" name="TextBox 25"/>
            <p:cNvSpPr txBox="1"/>
            <p:nvPr/>
          </p:nvSpPr>
          <p:spPr>
            <a:xfrm>
              <a:off x="0" y="-19050"/>
              <a:ext cx="1547051" cy="1178382"/>
            </a:xfrm>
            <a:prstGeom prst="rect">
              <a:avLst/>
            </a:prstGeom>
          </p:spPr>
          <p:txBody>
            <a:bodyPr lIns="50800" tIns="50800" rIns="50800" bIns="50800" rtlCol="0" anchor="ctr"/>
            <a:lstStyle/>
            <a:p>
              <a:pPr algn="ctr">
                <a:lnSpc>
                  <a:spcPts val="3199"/>
                </a:lnSpc>
              </a:pPr>
              <a:endParaRPr/>
            </a:p>
          </p:txBody>
        </p:sp>
      </p:grpSp>
      <p:sp>
        <p:nvSpPr>
          <p:cNvPr id="26" name="Freeform 26"/>
          <p:cNvSpPr/>
          <p:nvPr/>
        </p:nvSpPr>
        <p:spPr>
          <a:xfrm>
            <a:off x="5493960" y="6022144"/>
            <a:ext cx="591558" cy="624485"/>
          </a:xfrm>
          <a:custGeom>
            <a:avLst/>
            <a:gdLst/>
            <a:ahLst/>
            <a:cxnLst/>
            <a:rect l="l" t="t" r="r" b="b"/>
            <a:pathLst>
              <a:path w="591558" h="624485">
                <a:moveTo>
                  <a:pt x="0" y="0"/>
                </a:moveTo>
                <a:lnTo>
                  <a:pt x="591558" y="0"/>
                </a:lnTo>
                <a:lnTo>
                  <a:pt x="591558" y="624485"/>
                </a:lnTo>
                <a:lnTo>
                  <a:pt x="0" y="624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a:off x="11924897" y="6156217"/>
            <a:ext cx="490412" cy="490412"/>
          </a:xfrm>
          <a:custGeom>
            <a:avLst/>
            <a:gdLst/>
            <a:ahLst/>
            <a:cxnLst/>
            <a:rect l="l" t="t" r="r" b="b"/>
            <a:pathLst>
              <a:path w="490412" h="490412">
                <a:moveTo>
                  <a:pt x="0" y="0"/>
                </a:moveTo>
                <a:lnTo>
                  <a:pt x="490412" y="0"/>
                </a:lnTo>
                <a:lnTo>
                  <a:pt x="490412" y="490412"/>
                </a:lnTo>
                <a:lnTo>
                  <a:pt x="0" y="4904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28"/>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9" name="TextBox 29"/>
          <p:cNvSpPr txBox="1"/>
          <p:nvPr/>
        </p:nvSpPr>
        <p:spPr>
          <a:xfrm>
            <a:off x="620398" y="6700963"/>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a:solidFill>
                  <a:srgbClr val="304370"/>
                </a:solidFill>
                <a:ea typeface="思源黑体 Bold"/>
              </a:rPr>
              <a:t>解决方案</a:t>
            </a:r>
          </a:p>
        </p:txBody>
      </p:sp>
      <p:sp>
        <p:nvSpPr>
          <p:cNvPr id="30" name="TextBox 30"/>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实验结果</a:t>
            </a:r>
          </a:p>
        </p:txBody>
      </p:sp>
      <p:sp>
        <p:nvSpPr>
          <p:cNvPr id="31" name="TextBox 31"/>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结论分析</a:t>
            </a:r>
          </a:p>
        </p:txBody>
      </p:sp>
      <p:sp>
        <p:nvSpPr>
          <p:cNvPr id="32" name="TextBox 32"/>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33" name="TextBox 33"/>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研究目的</a:t>
            </a:r>
          </a:p>
        </p:txBody>
      </p:sp>
      <p:sp>
        <p:nvSpPr>
          <p:cNvPr id="34" name="TextBox 34"/>
          <p:cNvSpPr txBox="1"/>
          <p:nvPr/>
        </p:nvSpPr>
        <p:spPr>
          <a:xfrm>
            <a:off x="620398" y="5708224"/>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研究方法</a:t>
            </a:r>
          </a:p>
        </p:txBody>
      </p:sp>
      <p:sp>
        <p:nvSpPr>
          <p:cNvPr id="35" name="TextBox 35"/>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2.请在此输入标题</a:t>
            </a:r>
          </a:p>
        </p:txBody>
      </p:sp>
      <p:sp>
        <p:nvSpPr>
          <p:cNvPr id="36" name="TextBox 36"/>
          <p:cNvSpPr txBox="1"/>
          <p:nvPr/>
        </p:nvSpPr>
        <p:spPr>
          <a:xfrm>
            <a:off x="4473608" y="2823593"/>
            <a:ext cx="12601962" cy="947420"/>
          </a:xfrm>
          <a:prstGeom prst="rect">
            <a:avLst/>
          </a:prstGeom>
        </p:spPr>
        <p:txBody>
          <a:bodyPr lIns="0" tIns="0" rIns="0" bIns="0" rtlCol="0" anchor="t">
            <a:spAutoFit/>
          </a:bodyPr>
          <a:lstStyle/>
          <a:p>
            <a:pPr>
              <a:lnSpc>
                <a:spcPts val="2559"/>
              </a:lnSpc>
            </a:pPr>
            <a:r>
              <a:rPr lang="en-US" sz="1599" spc="159" dirty="0">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对重要信息进行概括，2-3句即可。</a:t>
            </a:r>
          </a:p>
        </p:txBody>
      </p:sp>
      <p:sp>
        <p:nvSpPr>
          <p:cNvPr id="37" name="TextBox 37"/>
          <p:cNvSpPr txBox="1"/>
          <p:nvPr/>
        </p:nvSpPr>
        <p:spPr>
          <a:xfrm>
            <a:off x="4473608" y="2172496"/>
            <a:ext cx="12601962" cy="393700"/>
          </a:xfrm>
          <a:prstGeom prst="rect">
            <a:avLst/>
          </a:prstGeom>
        </p:spPr>
        <p:txBody>
          <a:bodyPr lIns="0" tIns="0" rIns="0" bIns="0" rtlCol="0" anchor="t">
            <a:spAutoFit/>
          </a:bodyPr>
          <a:lstStyle/>
          <a:p>
            <a:pPr>
              <a:lnSpc>
                <a:spcPts val="3199"/>
              </a:lnSpc>
              <a:spcBef>
                <a:spcPct val="0"/>
              </a:spcBef>
            </a:pPr>
            <a:r>
              <a:rPr lang="en-US" sz="2499" spc="374" dirty="0" err="1">
                <a:solidFill>
                  <a:srgbClr val="000000"/>
                </a:solidFill>
                <a:ea typeface="思源黑体 Medium"/>
              </a:rPr>
              <a:t>方案可行性分析</a:t>
            </a:r>
            <a:endParaRPr lang="en-US" sz="2499" spc="374" dirty="0">
              <a:solidFill>
                <a:srgbClr val="000000"/>
              </a:solidFill>
              <a:ea typeface="思源黑体 Medium"/>
            </a:endParaRPr>
          </a:p>
        </p:txBody>
      </p:sp>
      <p:sp>
        <p:nvSpPr>
          <p:cNvPr id="38" name="TextBox 38"/>
          <p:cNvSpPr txBox="1"/>
          <p:nvPr/>
        </p:nvSpPr>
        <p:spPr>
          <a:xfrm>
            <a:off x="5312610" y="6795096"/>
            <a:ext cx="968111" cy="313055"/>
          </a:xfrm>
          <a:prstGeom prst="rect">
            <a:avLst/>
          </a:prstGeom>
        </p:spPr>
        <p:txBody>
          <a:bodyPr lIns="0" tIns="0" rIns="0" bIns="0" rtlCol="0" anchor="t">
            <a:spAutoFit/>
          </a:bodyPr>
          <a:lstStyle/>
          <a:p>
            <a:pPr algn="ctr">
              <a:lnSpc>
                <a:spcPts val="2560"/>
              </a:lnSpc>
              <a:spcBef>
                <a:spcPct val="0"/>
              </a:spcBef>
            </a:pPr>
            <a:r>
              <a:rPr lang="en-US" sz="2000" spc="300">
                <a:solidFill>
                  <a:srgbClr val="304370"/>
                </a:solidFill>
                <a:ea typeface="思源黑体 Medium"/>
              </a:rPr>
              <a:t>方案一</a:t>
            </a:r>
          </a:p>
        </p:txBody>
      </p:sp>
      <p:sp>
        <p:nvSpPr>
          <p:cNvPr id="39" name="TextBox 39"/>
          <p:cNvSpPr txBox="1"/>
          <p:nvPr/>
        </p:nvSpPr>
        <p:spPr>
          <a:xfrm>
            <a:off x="11702499" y="6795096"/>
            <a:ext cx="968111" cy="313055"/>
          </a:xfrm>
          <a:prstGeom prst="rect">
            <a:avLst/>
          </a:prstGeom>
        </p:spPr>
        <p:txBody>
          <a:bodyPr lIns="0" tIns="0" rIns="0" bIns="0" rtlCol="0" anchor="t">
            <a:spAutoFit/>
          </a:bodyPr>
          <a:lstStyle/>
          <a:p>
            <a:pPr algn="ctr">
              <a:lnSpc>
                <a:spcPts val="2560"/>
              </a:lnSpc>
              <a:spcBef>
                <a:spcPct val="0"/>
              </a:spcBef>
            </a:pPr>
            <a:r>
              <a:rPr lang="en-US" sz="2000" spc="300">
                <a:solidFill>
                  <a:srgbClr val="FFFFFF"/>
                </a:solidFill>
                <a:ea typeface="思源黑体 Medium"/>
              </a:rPr>
              <a:t>方案二</a:t>
            </a:r>
          </a:p>
        </p:txBody>
      </p:sp>
      <p:sp>
        <p:nvSpPr>
          <p:cNvPr id="40" name="TextBox 40"/>
          <p:cNvSpPr txBox="1"/>
          <p:nvPr/>
        </p:nvSpPr>
        <p:spPr>
          <a:xfrm>
            <a:off x="6886837" y="4471879"/>
            <a:ext cx="3163022" cy="3964940"/>
          </a:xfrm>
          <a:prstGeom prst="rect">
            <a:avLst/>
          </a:prstGeom>
        </p:spPr>
        <p:txBody>
          <a:bodyPr lIns="0" tIns="0" rIns="0" bIns="0" rtlCol="0" anchor="t">
            <a:spAutoFit/>
          </a:bodyPr>
          <a:lstStyle/>
          <a:p>
            <a:pPr marL="345439" lvl="1" indent="-172720">
              <a:lnSpc>
                <a:spcPts val="3999"/>
              </a:lnSpc>
              <a:buFont typeface="Arial"/>
              <a:buChar char="•"/>
            </a:pPr>
            <a:r>
              <a:rPr lang="en-US" sz="1599" spc="159">
                <a:solidFill>
                  <a:srgbClr val="304370"/>
                </a:solidFill>
                <a:latin typeface="思源黑体"/>
                <a:ea typeface="思源黑体"/>
              </a:rPr>
              <a:t>请输入描述性要点/概括词语</a:t>
            </a:r>
          </a:p>
          <a:p>
            <a:pPr marL="345439" lvl="1" indent="-172720">
              <a:lnSpc>
                <a:spcPts val="3999"/>
              </a:lnSpc>
              <a:buFont typeface="Arial"/>
              <a:buChar char="•"/>
            </a:pPr>
            <a:r>
              <a:rPr lang="en-US" sz="1599" spc="159">
                <a:solidFill>
                  <a:srgbClr val="304370"/>
                </a:solidFill>
                <a:latin typeface="思源黑体"/>
                <a:ea typeface="思源黑体"/>
              </a:rPr>
              <a:t>请输入描述性要点/概括词语</a:t>
            </a:r>
          </a:p>
          <a:p>
            <a:pPr marL="345439" lvl="1" indent="-172720">
              <a:lnSpc>
                <a:spcPts val="3999"/>
              </a:lnSpc>
              <a:buFont typeface="Arial"/>
              <a:buChar char="•"/>
            </a:pPr>
            <a:r>
              <a:rPr lang="en-US" sz="1599" spc="159">
                <a:solidFill>
                  <a:srgbClr val="304370"/>
                </a:solidFill>
                <a:latin typeface="思源黑体"/>
                <a:ea typeface="思源黑体"/>
              </a:rPr>
              <a:t>请输入描述性要点/概括词语</a:t>
            </a:r>
          </a:p>
          <a:p>
            <a:pPr marL="345439" lvl="1" indent="-172720">
              <a:lnSpc>
                <a:spcPts val="3999"/>
              </a:lnSpc>
              <a:buFont typeface="Arial"/>
              <a:buChar char="•"/>
            </a:pPr>
            <a:r>
              <a:rPr lang="en-US" sz="1599" spc="159">
                <a:solidFill>
                  <a:srgbClr val="304370"/>
                </a:solidFill>
                <a:latin typeface="思源黑体"/>
                <a:ea typeface="思源黑体"/>
              </a:rPr>
              <a:t>请输入描述性要点/概括词语</a:t>
            </a:r>
          </a:p>
          <a:p>
            <a:pPr marL="345439" lvl="1" indent="-172720">
              <a:lnSpc>
                <a:spcPts val="3999"/>
              </a:lnSpc>
              <a:buFont typeface="Arial"/>
              <a:buChar char="•"/>
            </a:pPr>
            <a:r>
              <a:rPr lang="en-US" sz="1599" spc="159">
                <a:solidFill>
                  <a:srgbClr val="304370"/>
                </a:solidFill>
                <a:latin typeface="思源黑体"/>
                <a:ea typeface="思源黑体"/>
              </a:rPr>
              <a:t>请输入描述性要点/概括词语</a:t>
            </a:r>
          </a:p>
          <a:p>
            <a:pPr marL="345439" lvl="1" indent="-172720">
              <a:lnSpc>
                <a:spcPts val="3999"/>
              </a:lnSpc>
              <a:buFont typeface="Arial"/>
              <a:buChar char="•"/>
            </a:pPr>
            <a:r>
              <a:rPr lang="en-US" sz="1599" spc="159">
                <a:solidFill>
                  <a:srgbClr val="304370"/>
                </a:solidFill>
                <a:latin typeface="思源黑体"/>
                <a:ea typeface="思源黑体"/>
              </a:rPr>
              <a:t>请输入描述性要点/概括词语</a:t>
            </a:r>
          </a:p>
          <a:p>
            <a:pPr marL="345439" lvl="1" indent="-172720">
              <a:lnSpc>
                <a:spcPts val="3999"/>
              </a:lnSpc>
              <a:buFont typeface="Arial"/>
              <a:buChar char="•"/>
            </a:pPr>
            <a:r>
              <a:rPr lang="en-US" sz="1599" spc="159">
                <a:solidFill>
                  <a:srgbClr val="304370"/>
                </a:solidFill>
                <a:latin typeface="思源黑体"/>
                <a:ea typeface="思源黑体"/>
              </a:rPr>
              <a:t>请输入描述性要点/概括词语</a:t>
            </a:r>
          </a:p>
          <a:p>
            <a:pPr marL="345439" lvl="1" indent="-172720">
              <a:lnSpc>
                <a:spcPts val="3999"/>
              </a:lnSpc>
              <a:buFont typeface="Arial"/>
              <a:buChar char="•"/>
            </a:pPr>
            <a:r>
              <a:rPr lang="en-US" sz="1599" spc="159">
                <a:solidFill>
                  <a:srgbClr val="304370"/>
                </a:solidFill>
                <a:latin typeface="思源黑体"/>
                <a:ea typeface="思源黑体"/>
              </a:rPr>
              <a:t>请输入描述性要点/概括词语</a:t>
            </a:r>
          </a:p>
        </p:txBody>
      </p:sp>
      <p:sp>
        <p:nvSpPr>
          <p:cNvPr id="41" name="TextBox 41"/>
          <p:cNvSpPr txBox="1"/>
          <p:nvPr/>
        </p:nvSpPr>
        <p:spPr>
          <a:xfrm>
            <a:off x="13276726" y="4471879"/>
            <a:ext cx="3163022" cy="3964940"/>
          </a:xfrm>
          <a:prstGeom prst="rect">
            <a:avLst/>
          </a:prstGeom>
        </p:spPr>
        <p:txBody>
          <a:bodyPr lIns="0" tIns="0" rIns="0" bIns="0" rtlCol="0" anchor="t">
            <a:spAutoFit/>
          </a:bodyPr>
          <a:lstStyle/>
          <a:p>
            <a:pPr marL="345439" lvl="1" indent="-172720">
              <a:lnSpc>
                <a:spcPts val="3999"/>
              </a:lnSpc>
              <a:buFont typeface="Arial"/>
              <a:buChar char="•"/>
            </a:pPr>
            <a:r>
              <a:rPr lang="en-US" sz="1599" spc="159">
                <a:solidFill>
                  <a:srgbClr val="FFFFFF"/>
                </a:solidFill>
                <a:latin typeface="思源黑体"/>
                <a:ea typeface="思源黑体"/>
              </a:rPr>
              <a:t>请输入描述性要点/概括词语</a:t>
            </a:r>
          </a:p>
          <a:p>
            <a:pPr marL="345439" lvl="1" indent="-172720">
              <a:lnSpc>
                <a:spcPts val="3999"/>
              </a:lnSpc>
              <a:buFont typeface="Arial"/>
              <a:buChar char="•"/>
            </a:pPr>
            <a:r>
              <a:rPr lang="en-US" sz="1599" spc="159">
                <a:solidFill>
                  <a:srgbClr val="FFFFFF"/>
                </a:solidFill>
                <a:latin typeface="思源黑体"/>
                <a:ea typeface="思源黑体"/>
              </a:rPr>
              <a:t>请输入描述性要点/概括词语</a:t>
            </a:r>
          </a:p>
          <a:p>
            <a:pPr marL="345439" lvl="1" indent="-172720">
              <a:lnSpc>
                <a:spcPts val="3999"/>
              </a:lnSpc>
              <a:buFont typeface="Arial"/>
              <a:buChar char="•"/>
            </a:pPr>
            <a:r>
              <a:rPr lang="en-US" sz="1599" spc="159">
                <a:solidFill>
                  <a:srgbClr val="FFFFFF"/>
                </a:solidFill>
                <a:latin typeface="思源黑体"/>
                <a:ea typeface="思源黑体"/>
              </a:rPr>
              <a:t>请输入描述性要点/概括词语</a:t>
            </a:r>
          </a:p>
          <a:p>
            <a:pPr marL="345439" lvl="1" indent="-172720">
              <a:lnSpc>
                <a:spcPts val="3999"/>
              </a:lnSpc>
              <a:buFont typeface="Arial"/>
              <a:buChar char="•"/>
            </a:pPr>
            <a:r>
              <a:rPr lang="en-US" sz="1599" spc="159">
                <a:solidFill>
                  <a:srgbClr val="FFFFFF"/>
                </a:solidFill>
                <a:latin typeface="思源黑体"/>
                <a:ea typeface="思源黑体"/>
              </a:rPr>
              <a:t>请输入描述性要点/概括词语</a:t>
            </a:r>
          </a:p>
          <a:p>
            <a:pPr marL="345439" lvl="1" indent="-172720">
              <a:lnSpc>
                <a:spcPts val="3999"/>
              </a:lnSpc>
              <a:buFont typeface="Arial"/>
              <a:buChar char="•"/>
            </a:pPr>
            <a:r>
              <a:rPr lang="en-US" sz="1599" spc="159">
                <a:solidFill>
                  <a:srgbClr val="FFFFFF"/>
                </a:solidFill>
                <a:latin typeface="思源黑体"/>
                <a:ea typeface="思源黑体"/>
              </a:rPr>
              <a:t>请输入描述性要点/概括词语</a:t>
            </a:r>
          </a:p>
          <a:p>
            <a:pPr marL="345439" lvl="1" indent="-172720">
              <a:lnSpc>
                <a:spcPts val="3999"/>
              </a:lnSpc>
              <a:buFont typeface="Arial"/>
              <a:buChar char="•"/>
            </a:pPr>
            <a:r>
              <a:rPr lang="en-US" sz="1599" spc="159">
                <a:solidFill>
                  <a:srgbClr val="FFFFFF"/>
                </a:solidFill>
                <a:latin typeface="思源黑体"/>
                <a:ea typeface="思源黑体"/>
              </a:rPr>
              <a:t>请输入描述性要点/概括词语</a:t>
            </a:r>
          </a:p>
          <a:p>
            <a:pPr marL="345439" lvl="1" indent="-172720">
              <a:lnSpc>
                <a:spcPts val="3999"/>
              </a:lnSpc>
              <a:buFont typeface="Arial"/>
              <a:buChar char="•"/>
            </a:pPr>
            <a:r>
              <a:rPr lang="en-US" sz="1599" spc="159">
                <a:solidFill>
                  <a:srgbClr val="FFFFFF"/>
                </a:solidFill>
                <a:latin typeface="思源黑体"/>
                <a:ea typeface="思源黑体"/>
              </a:rPr>
              <a:t>请输入描述性要点/概括词语</a:t>
            </a:r>
          </a:p>
          <a:p>
            <a:pPr marL="345439" lvl="1" indent="-172720">
              <a:lnSpc>
                <a:spcPts val="3999"/>
              </a:lnSpc>
              <a:buFont typeface="Arial"/>
              <a:buChar char="•"/>
            </a:pPr>
            <a:r>
              <a:rPr lang="en-US" sz="1599" spc="159">
                <a:solidFill>
                  <a:srgbClr val="FFFFFF"/>
                </a:solidFill>
                <a:latin typeface="思源黑体"/>
                <a:ea typeface="思源黑体"/>
              </a:rPr>
              <a:t>请输入描述性要点/概括词语</a:t>
            </a:r>
          </a:p>
        </p:txBody>
      </p:sp>
      <p:pic>
        <p:nvPicPr>
          <p:cNvPr id="42" name="图片 41">
            <a:extLst>
              <a:ext uri="{FF2B5EF4-FFF2-40B4-BE49-F238E27FC236}">
                <a16:creationId xmlns:a16="http://schemas.microsoft.com/office/drawing/2014/main" id="{1F74B1DE-DB42-40B6-8DE7-EBB7E043FF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5" name="Group 15"/>
          <p:cNvGrpSpPr/>
          <p:nvPr/>
        </p:nvGrpSpPr>
        <p:grpSpPr>
          <a:xfrm rot="-5400000">
            <a:off x="1371942" y="5052010"/>
            <a:ext cx="1054911" cy="3798794"/>
            <a:chOff x="0" y="0"/>
            <a:chExt cx="277837" cy="1000505"/>
          </a:xfrm>
        </p:grpSpPr>
        <p:sp>
          <p:nvSpPr>
            <p:cNvPr id="16" name="Freeform 1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7" name="TextBox 17"/>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9" name="AutoShape 19"/>
          <p:cNvSpPr/>
          <p:nvPr/>
        </p:nvSpPr>
        <p:spPr>
          <a:xfrm>
            <a:off x="-9525" y="5397164"/>
            <a:ext cx="3336378" cy="0"/>
          </a:xfrm>
          <a:prstGeom prst="line">
            <a:avLst/>
          </a:prstGeom>
          <a:ln w="19050" cap="flat">
            <a:solidFill>
              <a:srgbClr val="EEF2F5"/>
            </a:solidFill>
            <a:prstDash val="solid"/>
            <a:headEnd type="none" w="sm" len="sm"/>
            <a:tailEnd type="none" w="sm" len="sm"/>
          </a:ln>
        </p:spPr>
      </p:sp>
      <p:grpSp>
        <p:nvGrpSpPr>
          <p:cNvPr id="20" name="Group 20"/>
          <p:cNvGrpSpPr/>
          <p:nvPr/>
        </p:nvGrpSpPr>
        <p:grpSpPr>
          <a:xfrm>
            <a:off x="4521233" y="2960032"/>
            <a:ext cx="3073356" cy="1248251"/>
            <a:chOff x="0" y="0"/>
            <a:chExt cx="794760" cy="322794"/>
          </a:xfrm>
        </p:grpSpPr>
        <p:sp>
          <p:nvSpPr>
            <p:cNvPr id="21" name="Freeform 21"/>
            <p:cNvSpPr/>
            <p:nvPr/>
          </p:nvSpPr>
          <p:spPr>
            <a:xfrm>
              <a:off x="0" y="0"/>
              <a:ext cx="794760" cy="322794"/>
            </a:xfrm>
            <a:custGeom>
              <a:avLst/>
              <a:gdLst/>
              <a:ahLst/>
              <a:cxnLst/>
              <a:rect l="l" t="t" r="r" b="b"/>
              <a:pathLst>
                <a:path w="794760" h="322794">
                  <a:moveTo>
                    <a:pt x="0" y="0"/>
                  </a:moveTo>
                  <a:lnTo>
                    <a:pt x="794760" y="0"/>
                  </a:lnTo>
                  <a:lnTo>
                    <a:pt x="794760" y="322794"/>
                  </a:lnTo>
                  <a:lnTo>
                    <a:pt x="0" y="322794"/>
                  </a:lnTo>
                  <a:close/>
                </a:path>
              </a:pathLst>
            </a:custGeom>
            <a:solidFill>
              <a:srgbClr val="304370"/>
            </a:solidFill>
          </p:spPr>
        </p:sp>
        <p:sp>
          <p:nvSpPr>
            <p:cNvPr id="22" name="TextBox 22"/>
            <p:cNvSpPr txBox="1"/>
            <p:nvPr/>
          </p:nvSpPr>
          <p:spPr>
            <a:xfrm>
              <a:off x="0" y="-19050"/>
              <a:ext cx="794760" cy="341844"/>
            </a:xfrm>
            <a:prstGeom prst="rect">
              <a:avLst/>
            </a:prstGeom>
          </p:spPr>
          <p:txBody>
            <a:bodyPr lIns="50800" tIns="50800" rIns="50800" bIns="50800" rtlCol="0" anchor="ctr"/>
            <a:lstStyle/>
            <a:p>
              <a:pPr algn="ctr">
                <a:lnSpc>
                  <a:spcPts val="3199"/>
                </a:lnSpc>
              </a:pPr>
              <a:endParaRPr/>
            </a:p>
          </p:txBody>
        </p:sp>
      </p:grpSp>
      <p:grpSp>
        <p:nvGrpSpPr>
          <p:cNvPr id="23" name="Group 23"/>
          <p:cNvGrpSpPr/>
          <p:nvPr/>
        </p:nvGrpSpPr>
        <p:grpSpPr>
          <a:xfrm>
            <a:off x="7619721" y="2960032"/>
            <a:ext cx="3073356" cy="1248251"/>
            <a:chOff x="0" y="0"/>
            <a:chExt cx="794760" cy="322794"/>
          </a:xfrm>
        </p:grpSpPr>
        <p:sp>
          <p:nvSpPr>
            <p:cNvPr id="24" name="Freeform 24"/>
            <p:cNvSpPr/>
            <p:nvPr/>
          </p:nvSpPr>
          <p:spPr>
            <a:xfrm>
              <a:off x="0" y="0"/>
              <a:ext cx="794760" cy="322794"/>
            </a:xfrm>
            <a:custGeom>
              <a:avLst/>
              <a:gdLst/>
              <a:ahLst/>
              <a:cxnLst/>
              <a:rect l="l" t="t" r="r" b="b"/>
              <a:pathLst>
                <a:path w="794760" h="322794">
                  <a:moveTo>
                    <a:pt x="0" y="0"/>
                  </a:moveTo>
                  <a:lnTo>
                    <a:pt x="794760" y="0"/>
                  </a:lnTo>
                  <a:lnTo>
                    <a:pt x="794760" y="322794"/>
                  </a:lnTo>
                  <a:lnTo>
                    <a:pt x="0" y="322794"/>
                  </a:lnTo>
                  <a:close/>
                </a:path>
              </a:pathLst>
            </a:custGeom>
            <a:solidFill>
              <a:srgbClr val="304370"/>
            </a:solidFill>
          </p:spPr>
        </p:sp>
        <p:sp>
          <p:nvSpPr>
            <p:cNvPr id="25" name="TextBox 25"/>
            <p:cNvSpPr txBox="1"/>
            <p:nvPr/>
          </p:nvSpPr>
          <p:spPr>
            <a:xfrm>
              <a:off x="0" y="-19050"/>
              <a:ext cx="794760" cy="341844"/>
            </a:xfrm>
            <a:prstGeom prst="rect">
              <a:avLst/>
            </a:prstGeom>
          </p:spPr>
          <p:txBody>
            <a:bodyPr lIns="50800" tIns="50800" rIns="50800" bIns="50800" rtlCol="0" anchor="ctr"/>
            <a:lstStyle/>
            <a:p>
              <a:pPr algn="ctr">
                <a:lnSpc>
                  <a:spcPts val="3199"/>
                </a:lnSpc>
              </a:pPr>
              <a:endParaRPr/>
            </a:p>
          </p:txBody>
        </p:sp>
      </p:grpSp>
      <p:grpSp>
        <p:nvGrpSpPr>
          <p:cNvPr id="26" name="Group 26"/>
          <p:cNvGrpSpPr/>
          <p:nvPr/>
        </p:nvGrpSpPr>
        <p:grpSpPr>
          <a:xfrm>
            <a:off x="10713285" y="2960032"/>
            <a:ext cx="3073356" cy="1248251"/>
            <a:chOff x="0" y="0"/>
            <a:chExt cx="794760" cy="322794"/>
          </a:xfrm>
        </p:grpSpPr>
        <p:sp>
          <p:nvSpPr>
            <p:cNvPr id="27" name="Freeform 27"/>
            <p:cNvSpPr/>
            <p:nvPr/>
          </p:nvSpPr>
          <p:spPr>
            <a:xfrm>
              <a:off x="0" y="0"/>
              <a:ext cx="794760" cy="322794"/>
            </a:xfrm>
            <a:custGeom>
              <a:avLst/>
              <a:gdLst/>
              <a:ahLst/>
              <a:cxnLst/>
              <a:rect l="l" t="t" r="r" b="b"/>
              <a:pathLst>
                <a:path w="794760" h="322794">
                  <a:moveTo>
                    <a:pt x="0" y="0"/>
                  </a:moveTo>
                  <a:lnTo>
                    <a:pt x="794760" y="0"/>
                  </a:lnTo>
                  <a:lnTo>
                    <a:pt x="794760" y="322794"/>
                  </a:lnTo>
                  <a:lnTo>
                    <a:pt x="0" y="322794"/>
                  </a:lnTo>
                  <a:close/>
                </a:path>
              </a:pathLst>
            </a:custGeom>
            <a:solidFill>
              <a:srgbClr val="304370"/>
            </a:solidFill>
          </p:spPr>
        </p:sp>
        <p:sp>
          <p:nvSpPr>
            <p:cNvPr id="28" name="TextBox 28"/>
            <p:cNvSpPr txBox="1"/>
            <p:nvPr/>
          </p:nvSpPr>
          <p:spPr>
            <a:xfrm>
              <a:off x="0" y="-19050"/>
              <a:ext cx="794760" cy="341844"/>
            </a:xfrm>
            <a:prstGeom prst="rect">
              <a:avLst/>
            </a:prstGeom>
          </p:spPr>
          <p:txBody>
            <a:bodyPr lIns="50800" tIns="50800" rIns="50800" bIns="50800" rtlCol="0" anchor="ctr"/>
            <a:lstStyle/>
            <a:p>
              <a:pPr algn="ctr">
                <a:lnSpc>
                  <a:spcPts val="3199"/>
                </a:lnSpc>
              </a:pPr>
              <a:endParaRPr/>
            </a:p>
          </p:txBody>
        </p:sp>
      </p:grpSp>
      <p:grpSp>
        <p:nvGrpSpPr>
          <p:cNvPr id="29" name="Group 29"/>
          <p:cNvGrpSpPr/>
          <p:nvPr/>
        </p:nvGrpSpPr>
        <p:grpSpPr>
          <a:xfrm>
            <a:off x="4521233" y="4208283"/>
            <a:ext cx="3073356" cy="4292378"/>
            <a:chOff x="0" y="0"/>
            <a:chExt cx="794760" cy="1109995"/>
          </a:xfrm>
        </p:grpSpPr>
        <p:sp>
          <p:nvSpPr>
            <p:cNvPr id="30" name="Freeform 30"/>
            <p:cNvSpPr/>
            <p:nvPr/>
          </p:nvSpPr>
          <p:spPr>
            <a:xfrm>
              <a:off x="0" y="0"/>
              <a:ext cx="794760" cy="1109995"/>
            </a:xfrm>
            <a:custGeom>
              <a:avLst/>
              <a:gdLst/>
              <a:ahLst/>
              <a:cxnLst/>
              <a:rect l="l" t="t" r="r" b="b"/>
              <a:pathLst>
                <a:path w="794760" h="1109995">
                  <a:moveTo>
                    <a:pt x="0" y="0"/>
                  </a:moveTo>
                  <a:lnTo>
                    <a:pt x="794760" y="0"/>
                  </a:lnTo>
                  <a:lnTo>
                    <a:pt x="794760" y="1109995"/>
                  </a:lnTo>
                  <a:lnTo>
                    <a:pt x="0" y="1109995"/>
                  </a:lnTo>
                  <a:close/>
                </a:path>
              </a:pathLst>
            </a:custGeom>
            <a:solidFill>
              <a:srgbClr val="D3E1F4"/>
            </a:solidFill>
          </p:spPr>
        </p:sp>
        <p:sp>
          <p:nvSpPr>
            <p:cNvPr id="31" name="TextBox 31"/>
            <p:cNvSpPr txBox="1"/>
            <p:nvPr/>
          </p:nvSpPr>
          <p:spPr>
            <a:xfrm>
              <a:off x="0" y="-19050"/>
              <a:ext cx="794760" cy="1129045"/>
            </a:xfrm>
            <a:prstGeom prst="rect">
              <a:avLst/>
            </a:prstGeom>
          </p:spPr>
          <p:txBody>
            <a:bodyPr lIns="50800" tIns="50800" rIns="50800" bIns="50800" rtlCol="0" anchor="ctr"/>
            <a:lstStyle/>
            <a:p>
              <a:pPr algn="ctr">
                <a:lnSpc>
                  <a:spcPts val="3199"/>
                </a:lnSpc>
              </a:pPr>
              <a:endParaRPr/>
            </a:p>
          </p:txBody>
        </p:sp>
      </p:grpSp>
      <p:grpSp>
        <p:nvGrpSpPr>
          <p:cNvPr id="32" name="Group 32"/>
          <p:cNvGrpSpPr/>
          <p:nvPr/>
        </p:nvGrpSpPr>
        <p:grpSpPr>
          <a:xfrm>
            <a:off x="7619721" y="4208283"/>
            <a:ext cx="3073356" cy="4292378"/>
            <a:chOff x="0" y="0"/>
            <a:chExt cx="794760" cy="1109995"/>
          </a:xfrm>
        </p:grpSpPr>
        <p:sp>
          <p:nvSpPr>
            <p:cNvPr id="33" name="Freeform 33"/>
            <p:cNvSpPr/>
            <p:nvPr/>
          </p:nvSpPr>
          <p:spPr>
            <a:xfrm>
              <a:off x="0" y="0"/>
              <a:ext cx="794760" cy="1109995"/>
            </a:xfrm>
            <a:custGeom>
              <a:avLst/>
              <a:gdLst/>
              <a:ahLst/>
              <a:cxnLst/>
              <a:rect l="l" t="t" r="r" b="b"/>
              <a:pathLst>
                <a:path w="794760" h="1109995">
                  <a:moveTo>
                    <a:pt x="0" y="0"/>
                  </a:moveTo>
                  <a:lnTo>
                    <a:pt x="794760" y="0"/>
                  </a:lnTo>
                  <a:lnTo>
                    <a:pt x="794760" y="1109995"/>
                  </a:lnTo>
                  <a:lnTo>
                    <a:pt x="0" y="1109995"/>
                  </a:lnTo>
                  <a:close/>
                </a:path>
              </a:pathLst>
            </a:custGeom>
            <a:solidFill>
              <a:srgbClr val="D3E1F4"/>
            </a:solidFill>
          </p:spPr>
        </p:sp>
        <p:sp>
          <p:nvSpPr>
            <p:cNvPr id="34" name="TextBox 34"/>
            <p:cNvSpPr txBox="1"/>
            <p:nvPr/>
          </p:nvSpPr>
          <p:spPr>
            <a:xfrm>
              <a:off x="0" y="-19050"/>
              <a:ext cx="794760" cy="1129045"/>
            </a:xfrm>
            <a:prstGeom prst="rect">
              <a:avLst/>
            </a:prstGeom>
          </p:spPr>
          <p:txBody>
            <a:bodyPr lIns="50800" tIns="50800" rIns="50800" bIns="50800" rtlCol="0" anchor="ctr"/>
            <a:lstStyle/>
            <a:p>
              <a:pPr algn="ctr">
                <a:lnSpc>
                  <a:spcPts val="3199"/>
                </a:lnSpc>
              </a:pPr>
              <a:endParaRPr/>
            </a:p>
          </p:txBody>
        </p:sp>
      </p:grpSp>
      <p:grpSp>
        <p:nvGrpSpPr>
          <p:cNvPr id="35" name="Group 35"/>
          <p:cNvGrpSpPr/>
          <p:nvPr/>
        </p:nvGrpSpPr>
        <p:grpSpPr>
          <a:xfrm>
            <a:off x="10713285" y="4208283"/>
            <a:ext cx="3073356" cy="4292378"/>
            <a:chOff x="0" y="0"/>
            <a:chExt cx="794760" cy="1109995"/>
          </a:xfrm>
        </p:grpSpPr>
        <p:sp>
          <p:nvSpPr>
            <p:cNvPr id="36" name="Freeform 36"/>
            <p:cNvSpPr/>
            <p:nvPr/>
          </p:nvSpPr>
          <p:spPr>
            <a:xfrm>
              <a:off x="0" y="0"/>
              <a:ext cx="794760" cy="1109995"/>
            </a:xfrm>
            <a:custGeom>
              <a:avLst/>
              <a:gdLst/>
              <a:ahLst/>
              <a:cxnLst/>
              <a:rect l="l" t="t" r="r" b="b"/>
              <a:pathLst>
                <a:path w="794760" h="1109995">
                  <a:moveTo>
                    <a:pt x="0" y="0"/>
                  </a:moveTo>
                  <a:lnTo>
                    <a:pt x="794760" y="0"/>
                  </a:lnTo>
                  <a:lnTo>
                    <a:pt x="794760" y="1109995"/>
                  </a:lnTo>
                  <a:lnTo>
                    <a:pt x="0" y="1109995"/>
                  </a:lnTo>
                  <a:close/>
                </a:path>
              </a:pathLst>
            </a:custGeom>
            <a:solidFill>
              <a:srgbClr val="D3E1F4"/>
            </a:solidFill>
          </p:spPr>
        </p:sp>
        <p:sp>
          <p:nvSpPr>
            <p:cNvPr id="37" name="TextBox 37"/>
            <p:cNvSpPr txBox="1"/>
            <p:nvPr/>
          </p:nvSpPr>
          <p:spPr>
            <a:xfrm>
              <a:off x="0" y="-19050"/>
              <a:ext cx="794760" cy="1129045"/>
            </a:xfrm>
            <a:prstGeom prst="rect">
              <a:avLst/>
            </a:prstGeom>
          </p:spPr>
          <p:txBody>
            <a:bodyPr lIns="50800" tIns="50800" rIns="50800" bIns="50800" rtlCol="0" anchor="ctr"/>
            <a:lstStyle/>
            <a:p>
              <a:pPr algn="ctr">
                <a:lnSpc>
                  <a:spcPts val="3199"/>
                </a:lnSpc>
              </a:pPr>
              <a:endParaRPr/>
            </a:p>
          </p:txBody>
        </p:sp>
      </p:grpSp>
      <p:grpSp>
        <p:nvGrpSpPr>
          <p:cNvPr id="38" name="Group 38"/>
          <p:cNvGrpSpPr/>
          <p:nvPr/>
        </p:nvGrpSpPr>
        <p:grpSpPr>
          <a:xfrm>
            <a:off x="13806849" y="3584158"/>
            <a:ext cx="3073356" cy="4916503"/>
            <a:chOff x="0" y="0"/>
            <a:chExt cx="794760" cy="1271392"/>
          </a:xfrm>
        </p:grpSpPr>
        <p:sp>
          <p:nvSpPr>
            <p:cNvPr id="39" name="Freeform 39"/>
            <p:cNvSpPr/>
            <p:nvPr/>
          </p:nvSpPr>
          <p:spPr>
            <a:xfrm>
              <a:off x="0" y="0"/>
              <a:ext cx="794760" cy="1271392"/>
            </a:xfrm>
            <a:custGeom>
              <a:avLst/>
              <a:gdLst/>
              <a:ahLst/>
              <a:cxnLst/>
              <a:rect l="l" t="t" r="r" b="b"/>
              <a:pathLst>
                <a:path w="794760" h="1271392">
                  <a:moveTo>
                    <a:pt x="0" y="0"/>
                  </a:moveTo>
                  <a:lnTo>
                    <a:pt x="794760" y="0"/>
                  </a:lnTo>
                  <a:lnTo>
                    <a:pt x="794760" y="1271392"/>
                  </a:lnTo>
                  <a:lnTo>
                    <a:pt x="0" y="1271392"/>
                  </a:lnTo>
                  <a:close/>
                </a:path>
              </a:pathLst>
            </a:custGeom>
            <a:solidFill>
              <a:srgbClr val="D3E1F4"/>
            </a:solidFill>
          </p:spPr>
        </p:sp>
        <p:sp>
          <p:nvSpPr>
            <p:cNvPr id="40" name="TextBox 40"/>
            <p:cNvSpPr txBox="1"/>
            <p:nvPr/>
          </p:nvSpPr>
          <p:spPr>
            <a:xfrm>
              <a:off x="0" y="-19050"/>
              <a:ext cx="794760" cy="1290442"/>
            </a:xfrm>
            <a:prstGeom prst="rect">
              <a:avLst/>
            </a:prstGeom>
          </p:spPr>
          <p:txBody>
            <a:bodyPr lIns="50800" tIns="50800" rIns="50800" bIns="50800" rtlCol="0" anchor="ctr"/>
            <a:lstStyle/>
            <a:p>
              <a:pPr algn="ctr">
                <a:lnSpc>
                  <a:spcPts val="3199"/>
                </a:lnSpc>
              </a:pPr>
              <a:endParaRPr/>
            </a:p>
          </p:txBody>
        </p:sp>
      </p:grpSp>
      <p:grpSp>
        <p:nvGrpSpPr>
          <p:cNvPr id="41" name="Group 41"/>
          <p:cNvGrpSpPr/>
          <p:nvPr/>
        </p:nvGrpSpPr>
        <p:grpSpPr>
          <a:xfrm>
            <a:off x="13806849" y="2960032"/>
            <a:ext cx="2154899" cy="1248251"/>
            <a:chOff x="0" y="0"/>
            <a:chExt cx="557250" cy="322794"/>
          </a:xfrm>
        </p:grpSpPr>
        <p:sp>
          <p:nvSpPr>
            <p:cNvPr id="42" name="Freeform 42"/>
            <p:cNvSpPr/>
            <p:nvPr/>
          </p:nvSpPr>
          <p:spPr>
            <a:xfrm>
              <a:off x="0" y="0"/>
              <a:ext cx="557250" cy="322794"/>
            </a:xfrm>
            <a:custGeom>
              <a:avLst/>
              <a:gdLst/>
              <a:ahLst/>
              <a:cxnLst/>
              <a:rect l="l" t="t" r="r" b="b"/>
              <a:pathLst>
                <a:path w="557250" h="322794">
                  <a:moveTo>
                    <a:pt x="0" y="0"/>
                  </a:moveTo>
                  <a:lnTo>
                    <a:pt x="557250" y="0"/>
                  </a:lnTo>
                  <a:lnTo>
                    <a:pt x="557250" y="322794"/>
                  </a:lnTo>
                  <a:lnTo>
                    <a:pt x="0" y="322794"/>
                  </a:lnTo>
                  <a:close/>
                </a:path>
              </a:pathLst>
            </a:custGeom>
            <a:solidFill>
              <a:srgbClr val="304370"/>
            </a:solidFill>
          </p:spPr>
        </p:sp>
        <p:sp>
          <p:nvSpPr>
            <p:cNvPr id="43" name="TextBox 43"/>
            <p:cNvSpPr txBox="1"/>
            <p:nvPr/>
          </p:nvSpPr>
          <p:spPr>
            <a:xfrm>
              <a:off x="0" y="-19050"/>
              <a:ext cx="557250" cy="341844"/>
            </a:xfrm>
            <a:prstGeom prst="rect">
              <a:avLst/>
            </a:prstGeom>
          </p:spPr>
          <p:txBody>
            <a:bodyPr lIns="50800" tIns="50800" rIns="50800" bIns="50800" rtlCol="0" anchor="ctr"/>
            <a:lstStyle/>
            <a:p>
              <a:pPr algn="ctr">
                <a:lnSpc>
                  <a:spcPts val="3199"/>
                </a:lnSpc>
              </a:pPr>
              <a:endParaRPr/>
            </a:p>
          </p:txBody>
        </p:sp>
      </p:grpSp>
      <p:grpSp>
        <p:nvGrpSpPr>
          <p:cNvPr id="44" name="Group 44"/>
          <p:cNvGrpSpPr/>
          <p:nvPr/>
        </p:nvGrpSpPr>
        <p:grpSpPr>
          <a:xfrm>
            <a:off x="14323415" y="2547656"/>
            <a:ext cx="2556790" cy="2073003"/>
            <a:chOff x="0" y="0"/>
            <a:chExt cx="1002487" cy="812800"/>
          </a:xfrm>
        </p:grpSpPr>
        <p:sp>
          <p:nvSpPr>
            <p:cNvPr id="45" name="Freeform 45"/>
            <p:cNvSpPr/>
            <p:nvPr/>
          </p:nvSpPr>
          <p:spPr>
            <a:xfrm>
              <a:off x="0" y="0"/>
              <a:ext cx="1002487" cy="812800"/>
            </a:xfrm>
            <a:custGeom>
              <a:avLst/>
              <a:gdLst/>
              <a:ahLst/>
              <a:cxnLst/>
              <a:rect l="l" t="t" r="r" b="b"/>
              <a:pathLst>
                <a:path w="1002487" h="812800">
                  <a:moveTo>
                    <a:pt x="1002487" y="406400"/>
                  </a:moveTo>
                  <a:lnTo>
                    <a:pt x="596087" y="0"/>
                  </a:lnTo>
                  <a:lnTo>
                    <a:pt x="596087" y="203200"/>
                  </a:lnTo>
                  <a:lnTo>
                    <a:pt x="0" y="203200"/>
                  </a:lnTo>
                  <a:lnTo>
                    <a:pt x="0" y="609600"/>
                  </a:lnTo>
                  <a:lnTo>
                    <a:pt x="596087" y="609600"/>
                  </a:lnTo>
                  <a:lnTo>
                    <a:pt x="596087" y="812800"/>
                  </a:lnTo>
                  <a:lnTo>
                    <a:pt x="1002487" y="406400"/>
                  </a:lnTo>
                  <a:close/>
                </a:path>
              </a:pathLst>
            </a:custGeom>
            <a:solidFill>
              <a:srgbClr val="304370"/>
            </a:solidFill>
          </p:spPr>
        </p:sp>
        <p:sp>
          <p:nvSpPr>
            <p:cNvPr id="46" name="TextBox 46"/>
            <p:cNvSpPr txBox="1"/>
            <p:nvPr/>
          </p:nvSpPr>
          <p:spPr>
            <a:xfrm>
              <a:off x="0" y="184150"/>
              <a:ext cx="900887" cy="425450"/>
            </a:xfrm>
            <a:prstGeom prst="rect">
              <a:avLst/>
            </a:prstGeom>
          </p:spPr>
          <p:txBody>
            <a:bodyPr lIns="50800" tIns="50800" rIns="50800" bIns="50800" rtlCol="0" anchor="ctr"/>
            <a:lstStyle/>
            <a:p>
              <a:pPr algn="ctr">
                <a:lnSpc>
                  <a:spcPts val="3199"/>
                </a:lnSpc>
              </a:pPr>
              <a:endParaRPr/>
            </a:p>
          </p:txBody>
        </p:sp>
      </p:grpSp>
      <p:sp>
        <p:nvSpPr>
          <p:cNvPr id="47" name="TextBox 47"/>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48" name="TextBox 48"/>
          <p:cNvSpPr txBox="1"/>
          <p:nvPr/>
        </p:nvSpPr>
        <p:spPr>
          <a:xfrm>
            <a:off x="620398" y="6700963"/>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a:solidFill>
                  <a:srgbClr val="304370"/>
                </a:solidFill>
                <a:ea typeface="思源黑体 Bold"/>
              </a:rPr>
              <a:t>解决方案</a:t>
            </a:r>
          </a:p>
        </p:txBody>
      </p:sp>
      <p:sp>
        <p:nvSpPr>
          <p:cNvPr id="49" name="TextBox 49"/>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实验结果</a:t>
            </a:r>
          </a:p>
        </p:txBody>
      </p:sp>
      <p:sp>
        <p:nvSpPr>
          <p:cNvPr id="50" name="TextBox 50"/>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结论分析</a:t>
            </a:r>
          </a:p>
        </p:txBody>
      </p:sp>
      <p:sp>
        <p:nvSpPr>
          <p:cNvPr id="51" name="TextBox 51"/>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52" name="TextBox 52"/>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研究目的</a:t>
            </a:r>
          </a:p>
        </p:txBody>
      </p:sp>
      <p:sp>
        <p:nvSpPr>
          <p:cNvPr id="53" name="TextBox 53"/>
          <p:cNvSpPr txBox="1"/>
          <p:nvPr/>
        </p:nvSpPr>
        <p:spPr>
          <a:xfrm>
            <a:off x="620398" y="5708224"/>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研究方法</a:t>
            </a:r>
          </a:p>
        </p:txBody>
      </p:sp>
      <p:sp>
        <p:nvSpPr>
          <p:cNvPr id="54" name="TextBox 54"/>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2.请在此输入标题</a:t>
            </a:r>
          </a:p>
        </p:txBody>
      </p:sp>
      <p:sp>
        <p:nvSpPr>
          <p:cNvPr id="55" name="TextBox 55"/>
          <p:cNvSpPr txBox="1"/>
          <p:nvPr/>
        </p:nvSpPr>
        <p:spPr>
          <a:xfrm>
            <a:off x="4748985" y="5245865"/>
            <a:ext cx="2617854" cy="285940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6" name="TextBox 56"/>
          <p:cNvSpPr txBox="1"/>
          <p:nvPr/>
        </p:nvSpPr>
        <p:spPr>
          <a:xfrm>
            <a:off x="7847472" y="5245865"/>
            <a:ext cx="2617854" cy="285940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7" name="TextBox 57"/>
          <p:cNvSpPr txBox="1"/>
          <p:nvPr/>
        </p:nvSpPr>
        <p:spPr>
          <a:xfrm>
            <a:off x="4748985" y="4601609"/>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sp>
        <p:nvSpPr>
          <p:cNvPr id="58" name="TextBox 58"/>
          <p:cNvSpPr txBox="1"/>
          <p:nvPr/>
        </p:nvSpPr>
        <p:spPr>
          <a:xfrm>
            <a:off x="7847472" y="4601609"/>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sp>
        <p:nvSpPr>
          <p:cNvPr id="59" name="TextBox 59"/>
          <p:cNvSpPr txBox="1"/>
          <p:nvPr/>
        </p:nvSpPr>
        <p:spPr>
          <a:xfrm>
            <a:off x="4748985" y="3299360"/>
            <a:ext cx="2617854" cy="512445"/>
          </a:xfrm>
          <a:prstGeom prst="rect">
            <a:avLst/>
          </a:prstGeom>
        </p:spPr>
        <p:txBody>
          <a:bodyPr lIns="0" tIns="0" rIns="0" bIns="0" rtlCol="0" anchor="t">
            <a:spAutoFit/>
          </a:bodyPr>
          <a:lstStyle/>
          <a:p>
            <a:pPr algn="ctr">
              <a:lnSpc>
                <a:spcPts val="3840"/>
              </a:lnSpc>
              <a:spcBef>
                <a:spcPct val="0"/>
              </a:spcBef>
            </a:pPr>
            <a:r>
              <a:rPr lang="en-US" sz="3000" spc="300">
                <a:solidFill>
                  <a:srgbClr val="FFFFFF"/>
                </a:solidFill>
                <a:latin typeface="Aharoni CLM Bold"/>
              </a:rPr>
              <a:t>Step.01</a:t>
            </a:r>
          </a:p>
        </p:txBody>
      </p:sp>
      <p:sp>
        <p:nvSpPr>
          <p:cNvPr id="60" name="TextBox 60"/>
          <p:cNvSpPr txBox="1"/>
          <p:nvPr/>
        </p:nvSpPr>
        <p:spPr>
          <a:xfrm>
            <a:off x="7847472" y="3299360"/>
            <a:ext cx="2617854" cy="512445"/>
          </a:xfrm>
          <a:prstGeom prst="rect">
            <a:avLst/>
          </a:prstGeom>
        </p:spPr>
        <p:txBody>
          <a:bodyPr lIns="0" tIns="0" rIns="0" bIns="0" rtlCol="0" anchor="t">
            <a:spAutoFit/>
          </a:bodyPr>
          <a:lstStyle/>
          <a:p>
            <a:pPr algn="ctr">
              <a:lnSpc>
                <a:spcPts val="3840"/>
              </a:lnSpc>
              <a:spcBef>
                <a:spcPct val="0"/>
              </a:spcBef>
            </a:pPr>
            <a:r>
              <a:rPr lang="en-US" sz="3000" spc="300">
                <a:solidFill>
                  <a:srgbClr val="FFFFFF"/>
                </a:solidFill>
                <a:latin typeface="Aharoni CLM Bold"/>
              </a:rPr>
              <a:t>Step.02</a:t>
            </a:r>
          </a:p>
        </p:txBody>
      </p:sp>
      <p:sp>
        <p:nvSpPr>
          <p:cNvPr id="61" name="TextBox 61"/>
          <p:cNvSpPr txBox="1"/>
          <p:nvPr/>
        </p:nvSpPr>
        <p:spPr>
          <a:xfrm>
            <a:off x="10945959" y="3299360"/>
            <a:ext cx="2617854" cy="512445"/>
          </a:xfrm>
          <a:prstGeom prst="rect">
            <a:avLst/>
          </a:prstGeom>
        </p:spPr>
        <p:txBody>
          <a:bodyPr lIns="0" tIns="0" rIns="0" bIns="0" rtlCol="0" anchor="t">
            <a:spAutoFit/>
          </a:bodyPr>
          <a:lstStyle/>
          <a:p>
            <a:pPr algn="ctr">
              <a:lnSpc>
                <a:spcPts val="3840"/>
              </a:lnSpc>
              <a:spcBef>
                <a:spcPct val="0"/>
              </a:spcBef>
            </a:pPr>
            <a:r>
              <a:rPr lang="en-US" sz="3000" spc="300">
                <a:solidFill>
                  <a:srgbClr val="FFFFFF"/>
                </a:solidFill>
                <a:latin typeface="Aharoni CLM Bold"/>
              </a:rPr>
              <a:t>Step.03</a:t>
            </a:r>
          </a:p>
        </p:txBody>
      </p:sp>
      <p:sp>
        <p:nvSpPr>
          <p:cNvPr id="62" name="TextBox 62"/>
          <p:cNvSpPr txBox="1"/>
          <p:nvPr/>
        </p:nvSpPr>
        <p:spPr>
          <a:xfrm>
            <a:off x="14044447" y="3299360"/>
            <a:ext cx="2617854" cy="512445"/>
          </a:xfrm>
          <a:prstGeom prst="rect">
            <a:avLst/>
          </a:prstGeom>
        </p:spPr>
        <p:txBody>
          <a:bodyPr lIns="0" tIns="0" rIns="0" bIns="0" rtlCol="0" anchor="t">
            <a:spAutoFit/>
          </a:bodyPr>
          <a:lstStyle/>
          <a:p>
            <a:pPr algn="ctr">
              <a:lnSpc>
                <a:spcPts val="3840"/>
              </a:lnSpc>
              <a:spcBef>
                <a:spcPct val="0"/>
              </a:spcBef>
            </a:pPr>
            <a:r>
              <a:rPr lang="en-US" sz="3000" spc="300">
                <a:solidFill>
                  <a:srgbClr val="FFFFFF"/>
                </a:solidFill>
                <a:latin typeface="Aharoni CLM Bold"/>
              </a:rPr>
              <a:t>Step.04</a:t>
            </a:r>
          </a:p>
        </p:txBody>
      </p:sp>
      <p:grpSp>
        <p:nvGrpSpPr>
          <p:cNvPr id="63" name="Group 63"/>
          <p:cNvGrpSpPr/>
          <p:nvPr/>
        </p:nvGrpSpPr>
        <p:grpSpPr>
          <a:xfrm>
            <a:off x="10945959" y="4620659"/>
            <a:ext cx="2617854" cy="3484611"/>
            <a:chOff x="0" y="0"/>
            <a:chExt cx="3490472" cy="4646148"/>
          </a:xfrm>
        </p:grpSpPr>
        <p:sp>
          <p:nvSpPr>
            <p:cNvPr id="64" name="TextBox 64"/>
            <p:cNvSpPr txBox="1"/>
            <p:nvPr/>
          </p:nvSpPr>
          <p:spPr>
            <a:xfrm>
              <a:off x="0" y="862183"/>
              <a:ext cx="3490472" cy="378396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65" name="TextBox 65"/>
            <p:cNvSpPr txBox="1"/>
            <p:nvPr/>
          </p:nvSpPr>
          <p:spPr>
            <a:xfrm>
              <a:off x="0" y="-19050"/>
              <a:ext cx="3490472" cy="518583"/>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grpSp>
      <p:sp>
        <p:nvSpPr>
          <p:cNvPr id="66" name="TextBox 66"/>
          <p:cNvSpPr txBox="1"/>
          <p:nvPr/>
        </p:nvSpPr>
        <p:spPr>
          <a:xfrm>
            <a:off x="14044447" y="5245865"/>
            <a:ext cx="2617854" cy="285940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67" name="TextBox 67"/>
          <p:cNvSpPr txBox="1"/>
          <p:nvPr/>
        </p:nvSpPr>
        <p:spPr>
          <a:xfrm>
            <a:off x="14044447" y="4601609"/>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pic>
        <p:nvPicPr>
          <p:cNvPr id="68" name="图片 67">
            <a:extLst>
              <a:ext uri="{FF2B5EF4-FFF2-40B4-BE49-F238E27FC236}">
                <a16:creationId xmlns:a16="http://schemas.microsoft.com/office/drawing/2014/main" id="{845DEDAE-435E-4065-9CCB-F6813CB3D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71942" y="6102384"/>
            <a:ext cx="1054911" cy="3798794"/>
            <a:chOff x="0" y="0"/>
            <a:chExt cx="277837" cy="1000505"/>
          </a:xfrm>
        </p:grpSpPr>
        <p:sp>
          <p:nvSpPr>
            <p:cNvPr id="6" name="Freeform 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7" name="TextBox 7"/>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8" name="AutoShape 18"/>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9" name="AutoShape 19"/>
          <p:cNvSpPr/>
          <p:nvPr/>
        </p:nvSpPr>
        <p:spPr>
          <a:xfrm>
            <a:off x="-9525" y="6438013"/>
            <a:ext cx="3336378" cy="0"/>
          </a:xfrm>
          <a:prstGeom prst="line">
            <a:avLst/>
          </a:prstGeom>
          <a:ln w="19050" cap="flat">
            <a:solidFill>
              <a:srgbClr val="EEF2F5"/>
            </a:solidFill>
            <a:prstDash val="solid"/>
            <a:headEnd type="none" w="sm" len="sm"/>
            <a:tailEnd type="none" w="sm" len="sm"/>
          </a:ln>
        </p:spPr>
      </p:sp>
      <p:pic>
        <p:nvPicPr>
          <p:cNvPr id="20" name="Picture 20"/>
          <p:cNvPicPr>
            <a:picLocks noChangeAspect="1"/>
          </p:cNvPicPr>
          <p:nvPr/>
        </p:nvPicPr>
        <p:blipFill>
          <a:blip r:embed="rId2"/>
          <a:stretch>
            <a:fillRect/>
          </a:stretch>
        </p:blipFill>
        <p:spPr>
          <a:xfrm>
            <a:off x="9599220" y="1895301"/>
            <a:ext cx="7968920" cy="7344451"/>
          </a:xfrm>
          <a:prstGeom prst="rect">
            <a:avLst/>
          </a:prstGeom>
        </p:spPr>
      </p:pic>
      <p:grpSp>
        <p:nvGrpSpPr>
          <p:cNvPr id="21" name="Group 21"/>
          <p:cNvGrpSpPr/>
          <p:nvPr/>
        </p:nvGrpSpPr>
        <p:grpSpPr>
          <a:xfrm>
            <a:off x="4530758" y="5720732"/>
            <a:ext cx="1041733" cy="1043131"/>
            <a:chOff x="0" y="0"/>
            <a:chExt cx="274366" cy="274734"/>
          </a:xfrm>
        </p:grpSpPr>
        <p:sp>
          <p:nvSpPr>
            <p:cNvPr id="22" name="Freeform 22"/>
            <p:cNvSpPr/>
            <p:nvPr/>
          </p:nvSpPr>
          <p:spPr>
            <a:xfrm>
              <a:off x="0" y="0"/>
              <a:ext cx="274366" cy="274734"/>
            </a:xfrm>
            <a:custGeom>
              <a:avLst/>
              <a:gdLst/>
              <a:ahLst/>
              <a:cxnLst/>
              <a:rect l="l" t="t" r="r" b="b"/>
              <a:pathLst>
                <a:path w="274366" h="274734">
                  <a:moveTo>
                    <a:pt x="0" y="0"/>
                  </a:moveTo>
                  <a:lnTo>
                    <a:pt x="274366" y="0"/>
                  </a:lnTo>
                  <a:lnTo>
                    <a:pt x="274366" y="274734"/>
                  </a:lnTo>
                  <a:lnTo>
                    <a:pt x="0" y="274734"/>
                  </a:lnTo>
                  <a:close/>
                </a:path>
              </a:pathLst>
            </a:custGeom>
            <a:solidFill>
              <a:srgbClr val="304370"/>
            </a:solidFill>
          </p:spPr>
        </p:sp>
        <p:sp>
          <p:nvSpPr>
            <p:cNvPr id="23" name="TextBox 23"/>
            <p:cNvSpPr txBox="1"/>
            <p:nvPr/>
          </p:nvSpPr>
          <p:spPr>
            <a:xfrm>
              <a:off x="0" y="-19050"/>
              <a:ext cx="274366" cy="293784"/>
            </a:xfrm>
            <a:prstGeom prst="rect">
              <a:avLst/>
            </a:prstGeom>
          </p:spPr>
          <p:txBody>
            <a:bodyPr lIns="50800" tIns="50800" rIns="50800" bIns="50800" rtlCol="0" anchor="ctr"/>
            <a:lstStyle/>
            <a:p>
              <a:pPr algn="ctr">
                <a:lnSpc>
                  <a:spcPts val="3199"/>
                </a:lnSpc>
              </a:pPr>
              <a:endParaRPr/>
            </a:p>
          </p:txBody>
        </p:sp>
      </p:grpSp>
      <p:grpSp>
        <p:nvGrpSpPr>
          <p:cNvPr id="24" name="Group 24"/>
          <p:cNvGrpSpPr/>
          <p:nvPr/>
        </p:nvGrpSpPr>
        <p:grpSpPr>
          <a:xfrm>
            <a:off x="4530758" y="7476580"/>
            <a:ext cx="1041733" cy="1043131"/>
            <a:chOff x="0" y="0"/>
            <a:chExt cx="274366" cy="274734"/>
          </a:xfrm>
        </p:grpSpPr>
        <p:sp>
          <p:nvSpPr>
            <p:cNvPr id="25" name="Freeform 25"/>
            <p:cNvSpPr/>
            <p:nvPr/>
          </p:nvSpPr>
          <p:spPr>
            <a:xfrm>
              <a:off x="0" y="0"/>
              <a:ext cx="274366" cy="274734"/>
            </a:xfrm>
            <a:custGeom>
              <a:avLst/>
              <a:gdLst/>
              <a:ahLst/>
              <a:cxnLst/>
              <a:rect l="l" t="t" r="r" b="b"/>
              <a:pathLst>
                <a:path w="274366" h="274734">
                  <a:moveTo>
                    <a:pt x="0" y="0"/>
                  </a:moveTo>
                  <a:lnTo>
                    <a:pt x="274366" y="0"/>
                  </a:lnTo>
                  <a:lnTo>
                    <a:pt x="274366" y="274734"/>
                  </a:lnTo>
                  <a:lnTo>
                    <a:pt x="0" y="274734"/>
                  </a:lnTo>
                  <a:close/>
                </a:path>
              </a:pathLst>
            </a:custGeom>
            <a:solidFill>
              <a:srgbClr val="304370"/>
            </a:solidFill>
          </p:spPr>
        </p:sp>
        <p:sp>
          <p:nvSpPr>
            <p:cNvPr id="26" name="TextBox 26"/>
            <p:cNvSpPr txBox="1"/>
            <p:nvPr/>
          </p:nvSpPr>
          <p:spPr>
            <a:xfrm>
              <a:off x="0" y="-19050"/>
              <a:ext cx="274366" cy="293784"/>
            </a:xfrm>
            <a:prstGeom prst="rect">
              <a:avLst/>
            </a:prstGeom>
          </p:spPr>
          <p:txBody>
            <a:bodyPr lIns="50800" tIns="50800" rIns="50800" bIns="50800" rtlCol="0" anchor="ctr"/>
            <a:lstStyle/>
            <a:p>
              <a:pPr algn="ctr">
                <a:lnSpc>
                  <a:spcPts val="3199"/>
                </a:lnSpc>
              </a:pPr>
              <a:endParaRPr/>
            </a:p>
          </p:txBody>
        </p:sp>
      </p:grpSp>
      <p:sp>
        <p:nvSpPr>
          <p:cNvPr id="27" name="Freeform 27"/>
          <p:cNvSpPr/>
          <p:nvPr/>
        </p:nvSpPr>
        <p:spPr>
          <a:xfrm>
            <a:off x="4865995" y="7790513"/>
            <a:ext cx="363922" cy="415264"/>
          </a:xfrm>
          <a:custGeom>
            <a:avLst/>
            <a:gdLst/>
            <a:ahLst/>
            <a:cxnLst/>
            <a:rect l="l" t="t" r="r" b="b"/>
            <a:pathLst>
              <a:path w="363922" h="415264">
                <a:moveTo>
                  <a:pt x="0" y="0"/>
                </a:moveTo>
                <a:lnTo>
                  <a:pt x="363922" y="0"/>
                </a:lnTo>
                <a:lnTo>
                  <a:pt x="363922" y="415265"/>
                </a:lnTo>
                <a:lnTo>
                  <a:pt x="0" y="4152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a:off x="4865995" y="6006516"/>
            <a:ext cx="371261" cy="441023"/>
          </a:xfrm>
          <a:custGeom>
            <a:avLst/>
            <a:gdLst/>
            <a:ahLst/>
            <a:cxnLst/>
            <a:rect l="l" t="t" r="r" b="b"/>
            <a:pathLst>
              <a:path w="371261" h="441023">
                <a:moveTo>
                  <a:pt x="0" y="0"/>
                </a:moveTo>
                <a:lnTo>
                  <a:pt x="371260" y="0"/>
                </a:lnTo>
                <a:lnTo>
                  <a:pt x="371260" y="441022"/>
                </a:lnTo>
                <a:lnTo>
                  <a:pt x="0" y="441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TextBox 29"/>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30" name="TextBox 30"/>
          <p:cNvSpPr txBox="1"/>
          <p:nvPr/>
        </p:nvSpPr>
        <p:spPr>
          <a:xfrm>
            <a:off x="620398" y="7756383"/>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a:solidFill>
                  <a:srgbClr val="304370"/>
                </a:solidFill>
                <a:ea typeface="思源黑体 Bold"/>
              </a:rPr>
              <a:t>实验结果</a:t>
            </a:r>
          </a:p>
        </p:txBody>
      </p:sp>
      <p:sp>
        <p:nvSpPr>
          <p:cNvPr id="31" name="TextBox 31"/>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结论分析</a:t>
            </a:r>
          </a:p>
        </p:txBody>
      </p:sp>
      <p:sp>
        <p:nvSpPr>
          <p:cNvPr id="32" name="TextBox 32"/>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33" name="TextBox 33"/>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研究目的</a:t>
            </a:r>
          </a:p>
        </p:txBody>
      </p:sp>
      <p:sp>
        <p:nvSpPr>
          <p:cNvPr id="34" name="TextBox 34"/>
          <p:cNvSpPr txBox="1"/>
          <p:nvPr/>
        </p:nvSpPr>
        <p:spPr>
          <a:xfrm>
            <a:off x="620398" y="5708224"/>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研究方法</a:t>
            </a:r>
          </a:p>
        </p:txBody>
      </p:sp>
      <p:sp>
        <p:nvSpPr>
          <p:cNvPr id="35" name="TextBox 35"/>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解决方案</a:t>
            </a:r>
          </a:p>
        </p:txBody>
      </p:sp>
      <p:sp>
        <p:nvSpPr>
          <p:cNvPr id="36" name="TextBox 36"/>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3.请在此输入标题</a:t>
            </a:r>
          </a:p>
        </p:txBody>
      </p:sp>
      <p:sp>
        <p:nvSpPr>
          <p:cNvPr id="37" name="TextBox 37"/>
          <p:cNvSpPr txBox="1"/>
          <p:nvPr/>
        </p:nvSpPr>
        <p:spPr>
          <a:xfrm>
            <a:off x="4530758" y="3198753"/>
            <a:ext cx="4930258" cy="159512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请在此输入正文内容，正文内容不宜过长，对重要信息进行概括，2-3句即可。</a:t>
            </a:r>
          </a:p>
        </p:txBody>
      </p:sp>
      <p:sp>
        <p:nvSpPr>
          <p:cNvPr id="38" name="TextBox 38"/>
          <p:cNvSpPr txBox="1"/>
          <p:nvPr/>
        </p:nvSpPr>
        <p:spPr>
          <a:xfrm>
            <a:off x="4530758" y="2547656"/>
            <a:ext cx="4930258" cy="393700"/>
          </a:xfrm>
          <a:prstGeom prst="rect">
            <a:avLst/>
          </a:prstGeom>
        </p:spPr>
        <p:txBody>
          <a:bodyPr lIns="0" tIns="0" rIns="0" bIns="0" rtlCol="0" anchor="t">
            <a:spAutoFit/>
          </a:bodyPr>
          <a:lstStyle/>
          <a:p>
            <a:pPr>
              <a:lnSpc>
                <a:spcPts val="3199"/>
              </a:lnSpc>
              <a:spcBef>
                <a:spcPct val="0"/>
              </a:spcBef>
            </a:pPr>
            <a:r>
              <a:rPr lang="en-US" sz="2499" spc="374">
                <a:solidFill>
                  <a:srgbClr val="000000"/>
                </a:solidFill>
                <a:ea typeface="思源黑体 Medium"/>
              </a:rPr>
              <a:t>实验结果分析</a:t>
            </a:r>
          </a:p>
        </p:txBody>
      </p:sp>
      <p:sp>
        <p:nvSpPr>
          <p:cNvPr id="39" name="TextBox 39"/>
          <p:cNvSpPr txBox="1"/>
          <p:nvPr/>
        </p:nvSpPr>
        <p:spPr>
          <a:xfrm>
            <a:off x="5842803" y="5497105"/>
            <a:ext cx="3618214" cy="975979"/>
          </a:xfrm>
          <a:prstGeom prst="rect">
            <a:avLst/>
          </a:prstGeom>
        </p:spPr>
        <p:txBody>
          <a:bodyPr lIns="0" tIns="0" rIns="0" bIns="0" rtlCol="0" anchor="t">
            <a:spAutoFit/>
          </a:bodyPr>
          <a:lstStyle/>
          <a:p>
            <a:pPr>
              <a:lnSpc>
                <a:spcPts val="7842"/>
              </a:lnSpc>
              <a:spcBef>
                <a:spcPct val="0"/>
              </a:spcBef>
            </a:pPr>
            <a:r>
              <a:rPr lang="en-US" sz="6126" spc="490">
                <a:solidFill>
                  <a:srgbClr val="304370"/>
                </a:solidFill>
                <a:latin typeface="思源黑体 Heavy"/>
              </a:rPr>
              <a:t>550K</a:t>
            </a:r>
          </a:p>
        </p:txBody>
      </p:sp>
      <p:sp>
        <p:nvSpPr>
          <p:cNvPr id="40" name="TextBox 40"/>
          <p:cNvSpPr txBox="1"/>
          <p:nvPr/>
        </p:nvSpPr>
        <p:spPr>
          <a:xfrm>
            <a:off x="5842803" y="7252953"/>
            <a:ext cx="3723747" cy="975979"/>
          </a:xfrm>
          <a:prstGeom prst="rect">
            <a:avLst/>
          </a:prstGeom>
        </p:spPr>
        <p:txBody>
          <a:bodyPr lIns="0" tIns="0" rIns="0" bIns="0" rtlCol="0" anchor="t">
            <a:spAutoFit/>
          </a:bodyPr>
          <a:lstStyle/>
          <a:p>
            <a:pPr>
              <a:lnSpc>
                <a:spcPts val="7842"/>
              </a:lnSpc>
              <a:spcBef>
                <a:spcPct val="0"/>
              </a:spcBef>
            </a:pPr>
            <a:r>
              <a:rPr lang="en-US" sz="6126" spc="490">
                <a:solidFill>
                  <a:srgbClr val="304370"/>
                </a:solidFill>
                <a:latin typeface="思源黑体 Heavy"/>
              </a:rPr>
              <a:t>2.54M</a:t>
            </a:r>
          </a:p>
        </p:txBody>
      </p:sp>
      <p:sp>
        <p:nvSpPr>
          <p:cNvPr id="41" name="TextBox 41"/>
          <p:cNvSpPr txBox="1"/>
          <p:nvPr/>
        </p:nvSpPr>
        <p:spPr>
          <a:xfrm>
            <a:off x="5842803" y="6473668"/>
            <a:ext cx="3723747" cy="299720"/>
          </a:xfrm>
          <a:prstGeom prst="rect">
            <a:avLst/>
          </a:prstGeom>
        </p:spPr>
        <p:txBody>
          <a:bodyPr lIns="0" tIns="0" rIns="0" bIns="0" rtlCol="0" anchor="t">
            <a:spAutoFit/>
          </a:bodyPr>
          <a:lstStyle/>
          <a:p>
            <a:pPr>
              <a:lnSpc>
                <a:spcPts val="2559"/>
              </a:lnSpc>
            </a:pPr>
            <a:r>
              <a:rPr lang="en-US" sz="1599" spc="159">
                <a:solidFill>
                  <a:srgbClr val="000000"/>
                </a:solidFill>
                <a:ea typeface="思源黑体"/>
              </a:rPr>
              <a:t>请在此输入描述性实验结果内容</a:t>
            </a:r>
          </a:p>
        </p:txBody>
      </p:sp>
      <p:sp>
        <p:nvSpPr>
          <p:cNvPr id="42" name="TextBox 42"/>
          <p:cNvSpPr txBox="1"/>
          <p:nvPr/>
        </p:nvSpPr>
        <p:spPr>
          <a:xfrm>
            <a:off x="5842803" y="8229516"/>
            <a:ext cx="3723747" cy="299720"/>
          </a:xfrm>
          <a:prstGeom prst="rect">
            <a:avLst/>
          </a:prstGeom>
        </p:spPr>
        <p:txBody>
          <a:bodyPr lIns="0" tIns="0" rIns="0" bIns="0" rtlCol="0" anchor="t">
            <a:spAutoFit/>
          </a:bodyPr>
          <a:lstStyle/>
          <a:p>
            <a:pPr>
              <a:lnSpc>
                <a:spcPts val="2559"/>
              </a:lnSpc>
            </a:pPr>
            <a:r>
              <a:rPr lang="en-US" sz="1599" spc="159">
                <a:solidFill>
                  <a:srgbClr val="000000"/>
                </a:solidFill>
                <a:ea typeface="思源黑体"/>
              </a:rPr>
              <a:t>请在此输入描述性实验结果内容</a:t>
            </a:r>
          </a:p>
        </p:txBody>
      </p:sp>
      <p:pic>
        <p:nvPicPr>
          <p:cNvPr id="43" name="图片 42">
            <a:extLst>
              <a:ext uri="{FF2B5EF4-FFF2-40B4-BE49-F238E27FC236}">
                <a16:creationId xmlns:a16="http://schemas.microsoft.com/office/drawing/2014/main" id="{25AE8760-40BD-475D-B303-3E494E21A6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71942" y="6102384"/>
            <a:ext cx="1054911" cy="3798794"/>
            <a:chOff x="0" y="0"/>
            <a:chExt cx="277837" cy="1000505"/>
          </a:xfrm>
        </p:grpSpPr>
        <p:sp>
          <p:nvSpPr>
            <p:cNvPr id="6" name="Freeform 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7" name="TextBox 7"/>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8" name="AutoShape 18"/>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9" name="AutoShape 19"/>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20" name="Freeform 20"/>
          <p:cNvSpPr/>
          <p:nvPr/>
        </p:nvSpPr>
        <p:spPr>
          <a:xfrm>
            <a:off x="9142540" y="3820070"/>
            <a:ext cx="3327968" cy="3327968"/>
          </a:xfrm>
          <a:custGeom>
            <a:avLst/>
            <a:gdLst/>
            <a:ahLst/>
            <a:cxnLst/>
            <a:rect l="l" t="t" r="r" b="b"/>
            <a:pathLst>
              <a:path w="3327968" h="3327968">
                <a:moveTo>
                  <a:pt x="0" y="0"/>
                </a:moveTo>
                <a:lnTo>
                  <a:pt x="3327969" y="0"/>
                </a:lnTo>
                <a:lnTo>
                  <a:pt x="3327969" y="3327968"/>
                </a:lnTo>
                <a:lnTo>
                  <a:pt x="0" y="3327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10452976" y="5110826"/>
            <a:ext cx="707097" cy="746455"/>
          </a:xfrm>
          <a:custGeom>
            <a:avLst/>
            <a:gdLst/>
            <a:ahLst/>
            <a:cxnLst/>
            <a:rect l="l" t="t" r="r" b="b"/>
            <a:pathLst>
              <a:path w="707097" h="746455">
                <a:moveTo>
                  <a:pt x="0" y="0"/>
                </a:moveTo>
                <a:lnTo>
                  <a:pt x="707097" y="0"/>
                </a:lnTo>
                <a:lnTo>
                  <a:pt x="707097" y="746455"/>
                </a:lnTo>
                <a:lnTo>
                  <a:pt x="0" y="746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3" name="TextBox 23"/>
          <p:cNvSpPr txBox="1"/>
          <p:nvPr/>
        </p:nvSpPr>
        <p:spPr>
          <a:xfrm>
            <a:off x="620398" y="7756383"/>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a:solidFill>
                  <a:srgbClr val="304370"/>
                </a:solidFill>
                <a:ea typeface="思源黑体 Bold"/>
              </a:rPr>
              <a:t>实验结果</a:t>
            </a:r>
          </a:p>
        </p:txBody>
      </p:sp>
      <p:sp>
        <p:nvSpPr>
          <p:cNvPr id="24" name="TextBox 24"/>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结论分析</a:t>
            </a:r>
          </a:p>
        </p:txBody>
      </p:sp>
      <p:sp>
        <p:nvSpPr>
          <p:cNvPr id="25" name="TextBox 25"/>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6" name="TextBox 26"/>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研究目的</a:t>
            </a:r>
          </a:p>
        </p:txBody>
      </p:sp>
      <p:sp>
        <p:nvSpPr>
          <p:cNvPr id="27" name="TextBox 27"/>
          <p:cNvSpPr txBox="1"/>
          <p:nvPr/>
        </p:nvSpPr>
        <p:spPr>
          <a:xfrm>
            <a:off x="620398" y="5708224"/>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研究方法</a:t>
            </a:r>
          </a:p>
        </p:txBody>
      </p:sp>
      <p:sp>
        <p:nvSpPr>
          <p:cNvPr id="28" name="TextBox 28"/>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解决方案</a:t>
            </a:r>
          </a:p>
        </p:txBody>
      </p:sp>
      <p:sp>
        <p:nvSpPr>
          <p:cNvPr id="29" name="TextBox 29"/>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3.请在此输入标题</a:t>
            </a:r>
          </a:p>
        </p:txBody>
      </p:sp>
      <p:sp>
        <p:nvSpPr>
          <p:cNvPr id="30" name="TextBox 30"/>
          <p:cNvSpPr txBox="1"/>
          <p:nvPr/>
        </p:nvSpPr>
        <p:spPr>
          <a:xfrm>
            <a:off x="12688124" y="3540013"/>
            <a:ext cx="4359230" cy="127127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a:t>
            </a:r>
          </a:p>
        </p:txBody>
      </p:sp>
      <p:sp>
        <p:nvSpPr>
          <p:cNvPr id="31" name="TextBox 31"/>
          <p:cNvSpPr txBox="1"/>
          <p:nvPr/>
        </p:nvSpPr>
        <p:spPr>
          <a:xfrm>
            <a:off x="4565695" y="3540013"/>
            <a:ext cx="4359230" cy="127127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a:t>
            </a:r>
          </a:p>
        </p:txBody>
      </p:sp>
      <p:sp>
        <p:nvSpPr>
          <p:cNvPr id="32" name="TextBox 32"/>
          <p:cNvSpPr txBox="1"/>
          <p:nvPr/>
        </p:nvSpPr>
        <p:spPr>
          <a:xfrm>
            <a:off x="12688124" y="6976476"/>
            <a:ext cx="4359230" cy="127127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a:t>
            </a:r>
          </a:p>
        </p:txBody>
      </p:sp>
      <p:sp>
        <p:nvSpPr>
          <p:cNvPr id="33" name="TextBox 33"/>
          <p:cNvSpPr txBox="1"/>
          <p:nvPr/>
        </p:nvSpPr>
        <p:spPr>
          <a:xfrm>
            <a:off x="4565695" y="6976476"/>
            <a:ext cx="4359230" cy="127127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a:t>
            </a:r>
          </a:p>
        </p:txBody>
      </p:sp>
      <p:sp>
        <p:nvSpPr>
          <p:cNvPr id="34" name="TextBox 34"/>
          <p:cNvSpPr txBox="1"/>
          <p:nvPr/>
        </p:nvSpPr>
        <p:spPr>
          <a:xfrm>
            <a:off x="12688124" y="2865104"/>
            <a:ext cx="4359230" cy="393700"/>
          </a:xfrm>
          <a:prstGeom prst="rect">
            <a:avLst/>
          </a:prstGeom>
        </p:spPr>
        <p:txBody>
          <a:bodyPr lIns="0" tIns="0" rIns="0" bIns="0" rtlCol="0" anchor="t">
            <a:spAutoFit/>
          </a:bodyPr>
          <a:lstStyle/>
          <a:p>
            <a:pPr>
              <a:lnSpc>
                <a:spcPts val="3199"/>
              </a:lnSpc>
              <a:spcBef>
                <a:spcPct val="0"/>
              </a:spcBef>
            </a:pPr>
            <a:r>
              <a:rPr lang="en-US" sz="2499" spc="374">
                <a:solidFill>
                  <a:srgbClr val="000000"/>
                </a:solidFill>
                <a:ea typeface="思源黑体 Medium"/>
              </a:rPr>
              <a:t>请在此处输入标题</a:t>
            </a:r>
          </a:p>
        </p:txBody>
      </p:sp>
      <p:sp>
        <p:nvSpPr>
          <p:cNvPr id="35" name="TextBox 35"/>
          <p:cNvSpPr txBox="1"/>
          <p:nvPr/>
        </p:nvSpPr>
        <p:spPr>
          <a:xfrm>
            <a:off x="4565695" y="2865104"/>
            <a:ext cx="4359230" cy="393700"/>
          </a:xfrm>
          <a:prstGeom prst="rect">
            <a:avLst/>
          </a:prstGeom>
        </p:spPr>
        <p:txBody>
          <a:bodyPr lIns="0" tIns="0" rIns="0" bIns="0" rtlCol="0" anchor="t">
            <a:spAutoFit/>
          </a:bodyPr>
          <a:lstStyle/>
          <a:p>
            <a:pPr algn="r">
              <a:lnSpc>
                <a:spcPts val="3199"/>
              </a:lnSpc>
              <a:spcBef>
                <a:spcPct val="0"/>
              </a:spcBef>
            </a:pPr>
            <a:r>
              <a:rPr lang="en-US" sz="2499" spc="374">
                <a:solidFill>
                  <a:srgbClr val="000000"/>
                </a:solidFill>
                <a:ea typeface="思源黑体 Medium"/>
              </a:rPr>
              <a:t>请在此处输入标题</a:t>
            </a:r>
          </a:p>
        </p:txBody>
      </p:sp>
      <p:sp>
        <p:nvSpPr>
          <p:cNvPr id="36" name="TextBox 36"/>
          <p:cNvSpPr txBox="1"/>
          <p:nvPr/>
        </p:nvSpPr>
        <p:spPr>
          <a:xfrm>
            <a:off x="12688124" y="6301568"/>
            <a:ext cx="4359230" cy="393700"/>
          </a:xfrm>
          <a:prstGeom prst="rect">
            <a:avLst/>
          </a:prstGeom>
        </p:spPr>
        <p:txBody>
          <a:bodyPr lIns="0" tIns="0" rIns="0" bIns="0" rtlCol="0" anchor="t">
            <a:spAutoFit/>
          </a:bodyPr>
          <a:lstStyle/>
          <a:p>
            <a:pPr>
              <a:lnSpc>
                <a:spcPts val="3199"/>
              </a:lnSpc>
              <a:spcBef>
                <a:spcPct val="0"/>
              </a:spcBef>
            </a:pPr>
            <a:r>
              <a:rPr lang="en-US" sz="2499" spc="374">
                <a:solidFill>
                  <a:srgbClr val="000000"/>
                </a:solidFill>
                <a:ea typeface="思源黑体 Medium"/>
              </a:rPr>
              <a:t>请在此处输入标题</a:t>
            </a:r>
          </a:p>
        </p:txBody>
      </p:sp>
      <p:sp>
        <p:nvSpPr>
          <p:cNvPr id="37" name="TextBox 37"/>
          <p:cNvSpPr txBox="1"/>
          <p:nvPr/>
        </p:nvSpPr>
        <p:spPr>
          <a:xfrm>
            <a:off x="4565695" y="6301568"/>
            <a:ext cx="4359230" cy="393700"/>
          </a:xfrm>
          <a:prstGeom prst="rect">
            <a:avLst/>
          </a:prstGeom>
        </p:spPr>
        <p:txBody>
          <a:bodyPr lIns="0" tIns="0" rIns="0" bIns="0" rtlCol="0" anchor="t">
            <a:spAutoFit/>
          </a:bodyPr>
          <a:lstStyle/>
          <a:p>
            <a:pPr algn="r">
              <a:lnSpc>
                <a:spcPts val="3199"/>
              </a:lnSpc>
              <a:spcBef>
                <a:spcPct val="0"/>
              </a:spcBef>
            </a:pPr>
            <a:r>
              <a:rPr lang="en-US" sz="2499" spc="374">
                <a:solidFill>
                  <a:srgbClr val="000000"/>
                </a:solidFill>
                <a:ea typeface="思源黑体 Medium"/>
              </a:rPr>
              <a:t>请在此处输入标题</a:t>
            </a:r>
          </a:p>
        </p:txBody>
      </p:sp>
      <p:pic>
        <p:nvPicPr>
          <p:cNvPr id="38" name="图片 37">
            <a:extLst>
              <a:ext uri="{FF2B5EF4-FFF2-40B4-BE49-F238E27FC236}">
                <a16:creationId xmlns:a16="http://schemas.microsoft.com/office/drawing/2014/main" id="{75771AC8-932B-4C41-BCBE-A950A3DF54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71942" y="6102384"/>
            <a:ext cx="1054911" cy="3798794"/>
            <a:chOff x="0" y="0"/>
            <a:chExt cx="277837" cy="1000505"/>
          </a:xfrm>
        </p:grpSpPr>
        <p:sp>
          <p:nvSpPr>
            <p:cNvPr id="6" name="Freeform 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7" name="TextBox 7"/>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8" name="AutoShape 18"/>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9" name="AutoShape 19"/>
          <p:cNvSpPr/>
          <p:nvPr/>
        </p:nvSpPr>
        <p:spPr>
          <a:xfrm>
            <a:off x="-9525" y="6438013"/>
            <a:ext cx="3336378" cy="0"/>
          </a:xfrm>
          <a:prstGeom prst="line">
            <a:avLst/>
          </a:prstGeom>
          <a:ln w="19050" cap="flat">
            <a:solidFill>
              <a:srgbClr val="EEF2F5"/>
            </a:solidFill>
            <a:prstDash val="solid"/>
            <a:headEnd type="none" w="sm" len="sm"/>
            <a:tailEnd type="none" w="sm" len="sm"/>
          </a:ln>
        </p:spPr>
      </p:sp>
      <p:grpSp>
        <p:nvGrpSpPr>
          <p:cNvPr id="20" name="Group 20"/>
          <p:cNvGrpSpPr/>
          <p:nvPr/>
        </p:nvGrpSpPr>
        <p:grpSpPr>
          <a:xfrm>
            <a:off x="5191423" y="4294564"/>
            <a:ext cx="2630281" cy="263028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23" name="Group 23"/>
          <p:cNvGrpSpPr/>
          <p:nvPr/>
        </p:nvGrpSpPr>
        <p:grpSpPr>
          <a:xfrm>
            <a:off x="13575710" y="4294564"/>
            <a:ext cx="2630281" cy="263028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26" name="Group 26"/>
          <p:cNvGrpSpPr/>
          <p:nvPr/>
        </p:nvGrpSpPr>
        <p:grpSpPr>
          <a:xfrm>
            <a:off x="9378303" y="4294564"/>
            <a:ext cx="2630281" cy="263028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id="28" name="TextBox 28"/>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29" name="Group 29"/>
          <p:cNvGrpSpPr/>
          <p:nvPr/>
        </p:nvGrpSpPr>
        <p:grpSpPr>
          <a:xfrm>
            <a:off x="7276267" y="4294564"/>
            <a:ext cx="2630281" cy="263028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C2E2">
                <a:alpha val="85882"/>
              </a:srgbClr>
            </a:solidFill>
          </p:spPr>
        </p:sp>
        <p:sp>
          <p:nvSpPr>
            <p:cNvPr id="31" name="TextBox 31"/>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32" name="Group 32"/>
          <p:cNvGrpSpPr/>
          <p:nvPr/>
        </p:nvGrpSpPr>
        <p:grpSpPr>
          <a:xfrm>
            <a:off x="11465233" y="4294564"/>
            <a:ext cx="2630281" cy="263028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C2E2">
                <a:alpha val="85882"/>
              </a:srgbClr>
            </a:solidFill>
          </p:spPr>
        </p:sp>
        <p:sp>
          <p:nvSpPr>
            <p:cNvPr id="34" name="TextBox 34"/>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sp>
        <p:nvSpPr>
          <p:cNvPr id="35" name="Freeform 35"/>
          <p:cNvSpPr/>
          <p:nvPr/>
        </p:nvSpPr>
        <p:spPr>
          <a:xfrm>
            <a:off x="6186508" y="5275680"/>
            <a:ext cx="640113" cy="668049"/>
          </a:xfrm>
          <a:custGeom>
            <a:avLst/>
            <a:gdLst/>
            <a:ahLst/>
            <a:cxnLst/>
            <a:rect l="l" t="t" r="r" b="b"/>
            <a:pathLst>
              <a:path w="640113" h="668049">
                <a:moveTo>
                  <a:pt x="0" y="0"/>
                </a:moveTo>
                <a:lnTo>
                  <a:pt x="640112" y="0"/>
                </a:lnTo>
                <a:lnTo>
                  <a:pt x="640112" y="668049"/>
                </a:lnTo>
                <a:lnTo>
                  <a:pt x="0" y="668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Freeform 36"/>
          <p:cNvSpPr/>
          <p:nvPr/>
        </p:nvSpPr>
        <p:spPr>
          <a:xfrm>
            <a:off x="8280991" y="5275680"/>
            <a:ext cx="640113" cy="670594"/>
          </a:xfrm>
          <a:custGeom>
            <a:avLst/>
            <a:gdLst/>
            <a:ahLst/>
            <a:cxnLst/>
            <a:rect l="l" t="t" r="r" b="b"/>
            <a:pathLst>
              <a:path w="640113" h="670594">
                <a:moveTo>
                  <a:pt x="0" y="0"/>
                </a:moveTo>
                <a:lnTo>
                  <a:pt x="640112" y="0"/>
                </a:lnTo>
                <a:lnTo>
                  <a:pt x="640112" y="670594"/>
                </a:lnTo>
                <a:lnTo>
                  <a:pt x="0" y="670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Freeform 37"/>
          <p:cNvSpPr/>
          <p:nvPr/>
        </p:nvSpPr>
        <p:spPr>
          <a:xfrm>
            <a:off x="10431219" y="5351436"/>
            <a:ext cx="524448" cy="592293"/>
          </a:xfrm>
          <a:custGeom>
            <a:avLst/>
            <a:gdLst/>
            <a:ahLst/>
            <a:cxnLst/>
            <a:rect l="l" t="t" r="r" b="b"/>
            <a:pathLst>
              <a:path w="524448" h="592293">
                <a:moveTo>
                  <a:pt x="0" y="0"/>
                </a:moveTo>
                <a:lnTo>
                  <a:pt x="524449" y="0"/>
                </a:lnTo>
                <a:lnTo>
                  <a:pt x="524449" y="592293"/>
                </a:lnTo>
                <a:lnTo>
                  <a:pt x="0" y="5922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8" name="Freeform 38"/>
          <p:cNvSpPr/>
          <p:nvPr/>
        </p:nvSpPr>
        <p:spPr>
          <a:xfrm>
            <a:off x="12481523" y="5286522"/>
            <a:ext cx="579837" cy="622872"/>
          </a:xfrm>
          <a:custGeom>
            <a:avLst/>
            <a:gdLst/>
            <a:ahLst/>
            <a:cxnLst/>
            <a:rect l="l" t="t" r="r" b="b"/>
            <a:pathLst>
              <a:path w="579837" h="622872">
                <a:moveTo>
                  <a:pt x="0" y="0"/>
                </a:moveTo>
                <a:lnTo>
                  <a:pt x="579837" y="0"/>
                </a:lnTo>
                <a:lnTo>
                  <a:pt x="579837" y="622872"/>
                </a:lnTo>
                <a:lnTo>
                  <a:pt x="0" y="6228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9" name="Freeform 39"/>
          <p:cNvSpPr/>
          <p:nvPr/>
        </p:nvSpPr>
        <p:spPr>
          <a:xfrm>
            <a:off x="14543189" y="5275680"/>
            <a:ext cx="691553" cy="633714"/>
          </a:xfrm>
          <a:custGeom>
            <a:avLst/>
            <a:gdLst/>
            <a:ahLst/>
            <a:cxnLst/>
            <a:rect l="l" t="t" r="r" b="b"/>
            <a:pathLst>
              <a:path w="691553" h="633714">
                <a:moveTo>
                  <a:pt x="0" y="0"/>
                </a:moveTo>
                <a:lnTo>
                  <a:pt x="691553" y="0"/>
                </a:lnTo>
                <a:lnTo>
                  <a:pt x="691553" y="633714"/>
                </a:lnTo>
                <a:lnTo>
                  <a:pt x="0" y="6337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0" name="TextBox 4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41" name="TextBox 41"/>
          <p:cNvSpPr txBox="1"/>
          <p:nvPr/>
        </p:nvSpPr>
        <p:spPr>
          <a:xfrm>
            <a:off x="620398" y="7756383"/>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a:solidFill>
                  <a:srgbClr val="304370"/>
                </a:solidFill>
                <a:ea typeface="思源黑体 Bold"/>
              </a:rPr>
              <a:t>实验结果</a:t>
            </a:r>
          </a:p>
        </p:txBody>
      </p:sp>
      <p:sp>
        <p:nvSpPr>
          <p:cNvPr id="42" name="TextBox 42"/>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结论分析</a:t>
            </a:r>
          </a:p>
        </p:txBody>
      </p:sp>
      <p:sp>
        <p:nvSpPr>
          <p:cNvPr id="43" name="TextBox 43"/>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44" name="TextBox 44"/>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研究目的</a:t>
            </a:r>
          </a:p>
        </p:txBody>
      </p:sp>
      <p:sp>
        <p:nvSpPr>
          <p:cNvPr id="45" name="TextBox 45"/>
          <p:cNvSpPr txBox="1"/>
          <p:nvPr/>
        </p:nvSpPr>
        <p:spPr>
          <a:xfrm>
            <a:off x="620398" y="5708224"/>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研究方法</a:t>
            </a:r>
          </a:p>
        </p:txBody>
      </p:sp>
      <p:sp>
        <p:nvSpPr>
          <p:cNvPr id="46" name="TextBox 46"/>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解决方案</a:t>
            </a:r>
          </a:p>
        </p:txBody>
      </p:sp>
      <p:sp>
        <p:nvSpPr>
          <p:cNvPr id="47" name="TextBox 4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3.请在此输入标题</a:t>
            </a:r>
          </a:p>
        </p:txBody>
      </p:sp>
      <p:sp>
        <p:nvSpPr>
          <p:cNvPr id="48" name="TextBox 48"/>
          <p:cNvSpPr txBox="1"/>
          <p:nvPr/>
        </p:nvSpPr>
        <p:spPr>
          <a:xfrm>
            <a:off x="5324229" y="8003286"/>
            <a:ext cx="2617854" cy="10496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49" name="TextBox 49"/>
          <p:cNvSpPr txBox="1"/>
          <p:nvPr/>
        </p:nvSpPr>
        <p:spPr>
          <a:xfrm>
            <a:off x="9384517" y="8003286"/>
            <a:ext cx="2617854" cy="10496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0" name="TextBox 50"/>
          <p:cNvSpPr txBox="1"/>
          <p:nvPr/>
        </p:nvSpPr>
        <p:spPr>
          <a:xfrm>
            <a:off x="7276267" y="2814857"/>
            <a:ext cx="2617854" cy="10496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1" name="TextBox 51"/>
          <p:cNvSpPr txBox="1"/>
          <p:nvPr/>
        </p:nvSpPr>
        <p:spPr>
          <a:xfrm>
            <a:off x="13640670" y="8003286"/>
            <a:ext cx="2617854" cy="10496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2" name="TextBox 52"/>
          <p:cNvSpPr txBox="1"/>
          <p:nvPr/>
        </p:nvSpPr>
        <p:spPr>
          <a:xfrm>
            <a:off x="11532421" y="2814857"/>
            <a:ext cx="2617854" cy="10496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3" name="TextBox 53"/>
          <p:cNvSpPr txBox="1"/>
          <p:nvPr/>
        </p:nvSpPr>
        <p:spPr>
          <a:xfrm>
            <a:off x="5324229" y="7359030"/>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sp>
        <p:nvSpPr>
          <p:cNvPr id="54" name="TextBox 54"/>
          <p:cNvSpPr txBox="1"/>
          <p:nvPr/>
        </p:nvSpPr>
        <p:spPr>
          <a:xfrm>
            <a:off x="9384517" y="7359030"/>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sp>
        <p:nvSpPr>
          <p:cNvPr id="55" name="TextBox 55"/>
          <p:cNvSpPr txBox="1"/>
          <p:nvPr/>
        </p:nvSpPr>
        <p:spPr>
          <a:xfrm>
            <a:off x="7276267" y="2170601"/>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sp>
        <p:nvSpPr>
          <p:cNvPr id="56" name="TextBox 56"/>
          <p:cNvSpPr txBox="1"/>
          <p:nvPr/>
        </p:nvSpPr>
        <p:spPr>
          <a:xfrm>
            <a:off x="13640670" y="7359030"/>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sp>
        <p:nvSpPr>
          <p:cNvPr id="57" name="TextBox 57"/>
          <p:cNvSpPr txBox="1"/>
          <p:nvPr/>
        </p:nvSpPr>
        <p:spPr>
          <a:xfrm>
            <a:off x="11532421" y="2170601"/>
            <a:ext cx="2617854"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输入标题文字</a:t>
            </a:r>
          </a:p>
        </p:txBody>
      </p:sp>
      <p:pic>
        <p:nvPicPr>
          <p:cNvPr id="58" name="图片 57">
            <a:extLst>
              <a:ext uri="{FF2B5EF4-FFF2-40B4-BE49-F238E27FC236}">
                <a16:creationId xmlns:a16="http://schemas.microsoft.com/office/drawing/2014/main" id="{AC162039-95B7-47F2-82DD-F197AC819C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71942" y="7132979"/>
            <a:ext cx="1054911" cy="3798794"/>
            <a:chOff x="0" y="0"/>
            <a:chExt cx="277837" cy="1000505"/>
          </a:xfrm>
        </p:grpSpPr>
        <p:sp>
          <p:nvSpPr>
            <p:cNvPr id="6" name="Freeform 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7" name="TextBox 7"/>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8" name="AutoShape 18"/>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9" name="AutoShape 19"/>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20" name="AutoShape 20"/>
          <p:cNvSpPr/>
          <p:nvPr/>
        </p:nvSpPr>
        <p:spPr>
          <a:xfrm>
            <a:off x="-9525" y="7478862"/>
            <a:ext cx="3336378" cy="0"/>
          </a:xfrm>
          <a:prstGeom prst="line">
            <a:avLst/>
          </a:prstGeom>
          <a:ln w="19050" cap="flat">
            <a:solidFill>
              <a:srgbClr val="EEF2F5"/>
            </a:solidFill>
            <a:prstDash val="solid"/>
            <a:headEnd type="none" w="sm" len="sm"/>
            <a:tailEnd type="none" w="sm" len="sm"/>
          </a:ln>
        </p:spPr>
      </p:sp>
      <p:grpSp>
        <p:nvGrpSpPr>
          <p:cNvPr id="21" name="Group 21"/>
          <p:cNvGrpSpPr/>
          <p:nvPr/>
        </p:nvGrpSpPr>
        <p:grpSpPr>
          <a:xfrm>
            <a:off x="4701290" y="5008185"/>
            <a:ext cx="5993765" cy="3888876"/>
            <a:chOff x="0" y="0"/>
            <a:chExt cx="7991687" cy="5185168"/>
          </a:xfrm>
        </p:grpSpPr>
        <p:pic>
          <p:nvPicPr>
            <p:cNvPr id="22" name="Picture 22"/>
            <p:cNvPicPr>
              <a:picLocks noChangeAspect="1"/>
            </p:cNvPicPr>
            <p:nvPr/>
          </p:nvPicPr>
          <p:blipFill>
            <a:blip r:embed="rId2"/>
            <a:srcRect b="13490"/>
            <a:stretch>
              <a:fillRect/>
            </a:stretch>
          </p:blipFill>
          <p:spPr>
            <a:xfrm>
              <a:off x="0" y="0"/>
              <a:ext cx="7991687" cy="5185168"/>
            </a:xfrm>
            <a:prstGeom prst="rect">
              <a:avLst/>
            </a:prstGeom>
          </p:spPr>
        </p:pic>
      </p:grpSp>
      <p:grpSp>
        <p:nvGrpSpPr>
          <p:cNvPr id="23" name="Group 23"/>
          <p:cNvGrpSpPr/>
          <p:nvPr/>
        </p:nvGrpSpPr>
        <p:grpSpPr>
          <a:xfrm>
            <a:off x="10695055" y="5008185"/>
            <a:ext cx="6388773" cy="3888876"/>
            <a:chOff x="0" y="0"/>
            <a:chExt cx="1682640" cy="1024231"/>
          </a:xfrm>
        </p:grpSpPr>
        <p:sp>
          <p:nvSpPr>
            <p:cNvPr id="24" name="Freeform 24"/>
            <p:cNvSpPr/>
            <p:nvPr/>
          </p:nvSpPr>
          <p:spPr>
            <a:xfrm>
              <a:off x="0" y="0"/>
              <a:ext cx="1682640" cy="1024231"/>
            </a:xfrm>
            <a:custGeom>
              <a:avLst/>
              <a:gdLst/>
              <a:ahLst/>
              <a:cxnLst/>
              <a:rect l="l" t="t" r="r" b="b"/>
              <a:pathLst>
                <a:path w="1682640" h="1024231">
                  <a:moveTo>
                    <a:pt x="0" y="0"/>
                  </a:moveTo>
                  <a:lnTo>
                    <a:pt x="1682640" y="0"/>
                  </a:lnTo>
                  <a:lnTo>
                    <a:pt x="1682640" y="1024231"/>
                  </a:lnTo>
                  <a:lnTo>
                    <a:pt x="0" y="1024231"/>
                  </a:lnTo>
                  <a:close/>
                </a:path>
              </a:pathLst>
            </a:custGeom>
            <a:solidFill>
              <a:srgbClr val="304370"/>
            </a:solidFill>
          </p:spPr>
        </p:sp>
        <p:sp>
          <p:nvSpPr>
            <p:cNvPr id="25" name="TextBox 25"/>
            <p:cNvSpPr txBox="1"/>
            <p:nvPr/>
          </p:nvSpPr>
          <p:spPr>
            <a:xfrm>
              <a:off x="0" y="-19050"/>
              <a:ext cx="1682640" cy="1043281"/>
            </a:xfrm>
            <a:prstGeom prst="rect">
              <a:avLst/>
            </a:prstGeom>
          </p:spPr>
          <p:txBody>
            <a:bodyPr lIns="50800" tIns="50800" rIns="50800" bIns="50800" rtlCol="0" anchor="ctr"/>
            <a:lstStyle/>
            <a:p>
              <a:pPr algn="ctr">
                <a:lnSpc>
                  <a:spcPts val="3199"/>
                </a:lnSpc>
              </a:pPr>
              <a:endParaRPr/>
            </a:p>
          </p:txBody>
        </p:sp>
      </p:grpSp>
      <p:grpSp>
        <p:nvGrpSpPr>
          <p:cNvPr id="26" name="Group 26"/>
          <p:cNvGrpSpPr/>
          <p:nvPr/>
        </p:nvGrpSpPr>
        <p:grpSpPr>
          <a:xfrm>
            <a:off x="4701290" y="2247744"/>
            <a:ext cx="3002421" cy="917326"/>
            <a:chOff x="0" y="0"/>
            <a:chExt cx="789302" cy="241155"/>
          </a:xfrm>
        </p:grpSpPr>
        <p:sp>
          <p:nvSpPr>
            <p:cNvPr id="27" name="Freeform 27"/>
            <p:cNvSpPr/>
            <p:nvPr/>
          </p:nvSpPr>
          <p:spPr>
            <a:xfrm>
              <a:off x="0" y="0"/>
              <a:ext cx="789302" cy="241155"/>
            </a:xfrm>
            <a:custGeom>
              <a:avLst/>
              <a:gdLst/>
              <a:ahLst/>
              <a:cxnLst/>
              <a:rect l="l" t="t" r="r" b="b"/>
              <a:pathLst>
                <a:path w="789302" h="241155">
                  <a:moveTo>
                    <a:pt x="0" y="0"/>
                  </a:moveTo>
                  <a:lnTo>
                    <a:pt x="789302" y="0"/>
                  </a:lnTo>
                  <a:lnTo>
                    <a:pt x="789302" y="241155"/>
                  </a:lnTo>
                  <a:lnTo>
                    <a:pt x="0" y="241155"/>
                  </a:lnTo>
                  <a:close/>
                </a:path>
              </a:pathLst>
            </a:custGeom>
            <a:solidFill>
              <a:srgbClr val="304370"/>
            </a:solidFill>
          </p:spPr>
        </p:sp>
        <p:sp>
          <p:nvSpPr>
            <p:cNvPr id="28" name="TextBox 28"/>
            <p:cNvSpPr txBox="1"/>
            <p:nvPr/>
          </p:nvSpPr>
          <p:spPr>
            <a:xfrm>
              <a:off x="0" y="-19050"/>
              <a:ext cx="789302" cy="260205"/>
            </a:xfrm>
            <a:prstGeom prst="rect">
              <a:avLst/>
            </a:prstGeom>
          </p:spPr>
          <p:txBody>
            <a:bodyPr lIns="50800" tIns="50800" rIns="50800" bIns="50800" rtlCol="0" anchor="ctr"/>
            <a:lstStyle/>
            <a:p>
              <a:pPr algn="ctr">
                <a:lnSpc>
                  <a:spcPts val="3199"/>
                </a:lnSpc>
              </a:pPr>
              <a:endParaRPr/>
            </a:p>
          </p:txBody>
        </p:sp>
      </p:grpSp>
      <p:grpSp>
        <p:nvGrpSpPr>
          <p:cNvPr id="29" name="Group 29"/>
          <p:cNvGrpSpPr/>
          <p:nvPr/>
        </p:nvGrpSpPr>
        <p:grpSpPr>
          <a:xfrm>
            <a:off x="7827996" y="2247744"/>
            <a:ext cx="3002421" cy="917326"/>
            <a:chOff x="0" y="0"/>
            <a:chExt cx="789302" cy="241155"/>
          </a:xfrm>
        </p:grpSpPr>
        <p:sp>
          <p:nvSpPr>
            <p:cNvPr id="30" name="Freeform 30"/>
            <p:cNvSpPr/>
            <p:nvPr/>
          </p:nvSpPr>
          <p:spPr>
            <a:xfrm>
              <a:off x="0" y="0"/>
              <a:ext cx="789302" cy="241155"/>
            </a:xfrm>
            <a:custGeom>
              <a:avLst/>
              <a:gdLst/>
              <a:ahLst/>
              <a:cxnLst/>
              <a:rect l="l" t="t" r="r" b="b"/>
              <a:pathLst>
                <a:path w="789302" h="241155">
                  <a:moveTo>
                    <a:pt x="0" y="0"/>
                  </a:moveTo>
                  <a:lnTo>
                    <a:pt x="789302" y="0"/>
                  </a:lnTo>
                  <a:lnTo>
                    <a:pt x="789302" y="241155"/>
                  </a:lnTo>
                  <a:lnTo>
                    <a:pt x="0" y="241155"/>
                  </a:lnTo>
                  <a:close/>
                </a:path>
              </a:pathLst>
            </a:custGeom>
            <a:solidFill>
              <a:srgbClr val="304370"/>
            </a:solidFill>
          </p:spPr>
        </p:sp>
        <p:sp>
          <p:nvSpPr>
            <p:cNvPr id="31" name="TextBox 31"/>
            <p:cNvSpPr txBox="1"/>
            <p:nvPr/>
          </p:nvSpPr>
          <p:spPr>
            <a:xfrm>
              <a:off x="0" y="-19050"/>
              <a:ext cx="789302" cy="260205"/>
            </a:xfrm>
            <a:prstGeom prst="rect">
              <a:avLst/>
            </a:prstGeom>
          </p:spPr>
          <p:txBody>
            <a:bodyPr lIns="50800" tIns="50800" rIns="50800" bIns="50800" rtlCol="0" anchor="ctr"/>
            <a:lstStyle/>
            <a:p>
              <a:pPr algn="ctr">
                <a:lnSpc>
                  <a:spcPts val="3199"/>
                </a:lnSpc>
              </a:pPr>
              <a:endParaRPr/>
            </a:p>
          </p:txBody>
        </p:sp>
      </p:grpSp>
      <p:sp>
        <p:nvSpPr>
          <p:cNvPr id="32" name="TextBox 32"/>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33" name="TextBox 33"/>
          <p:cNvSpPr txBox="1"/>
          <p:nvPr/>
        </p:nvSpPr>
        <p:spPr>
          <a:xfrm>
            <a:off x="620398" y="8781932"/>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a:solidFill>
                  <a:srgbClr val="304370"/>
                </a:solidFill>
                <a:ea typeface="思源黑体 Bold"/>
              </a:rPr>
              <a:t>结论分析</a:t>
            </a:r>
          </a:p>
        </p:txBody>
      </p:sp>
      <p:sp>
        <p:nvSpPr>
          <p:cNvPr id="34" name="TextBox 34"/>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35" name="TextBox 35"/>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研究目的</a:t>
            </a:r>
          </a:p>
        </p:txBody>
      </p:sp>
      <p:sp>
        <p:nvSpPr>
          <p:cNvPr id="36" name="TextBox 36"/>
          <p:cNvSpPr txBox="1"/>
          <p:nvPr/>
        </p:nvSpPr>
        <p:spPr>
          <a:xfrm>
            <a:off x="620398" y="5708224"/>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研究方法</a:t>
            </a:r>
          </a:p>
        </p:txBody>
      </p:sp>
      <p:sp>
        <p:nvSpPr>
          <p:cNvPr id="37" name="TextBox 37"/>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解决方案</a:t>
            </a:r>
          </a:p>
        </p:txBody>
      </p:sp>
      <p:sp>
        <p:nvSpPr>
          <p:cNvPr id="38" name="TextBox 38"/>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实验结果</a:t>
            </a:r>
          </a:p>
        </p:txBody>
      </p:sp>
      <p:sp>
        <p:nvSpPr>
          <p:cNvPr id="39" name="TextBox 39"/>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4.请在此输入标题</a:t>
            </a:r>
          </a:p>
        </p:txBody>
      </p:sp>
      <p:sp>
        <p:nvSpPr>
          <p:cNvPr id="40" name="TextBox 40"/>
          <p:cNvSpPr txBox="1"/>
          <p:nvPr/>
        </p:nvSpPr>
        <p:spPr>
          <a:xfrm>
            <a:off x="11174319" y="6126786"/>
            <a:ext cx="5411194" cy="2242820"/>
          </a:xfrm>
          <a:prstGeom prst="rect">
            <a:avLst/>
          </a:prstGeom>
        </p:spPr>
        <p:txBody>
          <a:bodyPr lIns="0" tIns="0" rIns="0" bIns="0" rtlCol="0" anchor="t">
            <a:spAutoFit/>
          </a:bodyPr>
          <a:lstStyle/>
          <a:p>
            <a:pPr>
              <a:lnSpc>
                <a:spcPts val="2559"/>
              </a:lnSpc>
            </a:pPr>
            <a:r>
              <a:rPr lang="en-US" sz="1599" spc="159">
                <a:solidFill>
                  <a:srgbClr val="FFFFFF"/>
                </a:solidFill>
                <a:latin typeface="思源黑体"/>
                <a:ea typeface="思源黑体"/>
              </a:rPr>
              <a:t>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a:t>
            </a:r>
          </a:p>
        </p:txBody>
      </p:sp>
      <p:sp>
        <p:nvSpPr>
          <p:cNvPr id="41" name="TextBox 41"/>
          <p:cNvSpPr txBox="1"/>
          <p:nvPr/>
        </p:nvSpPr>
        <p:spPr>
          <a:xfrm>
            <a:off x="11174319" y="5458228"/>
            <a:ext cx="4930258" cy="393700"/>
          </a:xfrm>
          <a:prstGeom prst="rect">
            <a:avLst/>
          </a:prstGeom>
        </p:spPr>
        <p:txBody>
          <a:bodyPr lIns="0" tIns="0" rIns="0" bIns="0" rtlCol="0" anchor="t">
            <a:spAutoFit/>
          </a:bodyPr>
          <a:lstStyle/>
          <a:p>
            <a:pPr>
              <a:lnSpc>
                <a:spcPts val="3199"/>
              </a:lnSpc>
              <a:spcBef>
                <a:spcPct val="0"/>
              </a:spcBef>
            </a:pPr>
            <a:r>
              <a:rPr lang="en-US" sz="2499" spc="374">
                <a:solidFill>
                  <a:srgbClr val="FFFFFF"/>
                </a:solidFill>
                <a:ea typeface="思源黑体 Medium"/>
              </a:rPr>
              <a:t>请输入标题文字</a:t>
            </a:r>
          </a:p>
        </p:txBody>
      </p:sp>
      <p:grpSp>
        <p:nvGrpSpPr>
          <p:cNvPr id="42" name="Group 42"/>
          <p:cNvGrpSpPr/>
          <p:nvPr/>
        </p:nvGrpSpPr>
        <p:grpSpPr>
          <a:xfrm>
            <a:off x="10954702" y="2247744"/>
            <a:ext cx="3002421" cy="917326"/>
            <a:chOff x="0" y="0"/>
            <a:chExt cx="789302" cy="241155"/>
          </a:xfrm>
        </p:grpSpPr>
        <p:sp>
          <p:nvSpPr>
            <p:cNvPr id="43" name="Freeform 43"/>
            <p:cNvSpPr/>
            <p:nvPr/>
          </p:nvSpPr>
          <p:spPr>
            <a:xfrm>
              <a:off x="0" y="0"/>
              <a:ext cx="789302" cy="241155"/>
            </a:xfrm>
            <a:custGeom>
              <a:avLst/>
              <a:gdLst/>
              <a:ahLst/>
              <a:cxnLst/>
              <a:rect l="l" t="t" r="r" b="b"/>
              <a:pathLst>
                <a:path w="789302" h="241155">
                  <a:moveTo>
                    <a:pt x="0" y="0"/>
                  </a:moveTo>
                  <a:lnTo>
                    <a:pt x="789302" y="0"/>
                  </a:lnTo>
                  <a:lnTo>
                    <a:pt x="789302" y="241155"/>
                  </a:lnTo>
                  <a:lnTo>
                    <a:pt x="0" y="241155"/>
                  </a:lnTo>
                  <a:close/>
                </a:path>
              </a:pathLst>
            </a:custGeom>
            <a:solidFill>
              <a:srgbClr val="304370"/>
            </a:solidFill>
          </p:spPr>
        </p:sp>
        <p:sp>
          <p:nvSpPr>
            <p:cNvPr id="44" name="TextBox 44"/>
            <p:cNvSpPr txBox="1"/>
            <p:nvPr/>
          </p:nvSpPr>
          <p:spPr>
            <a:xfrm>
              <a:off x="0" y="-19050"/>
              <a:ext cx="789302" cy="260205"/>
            </a:xfrm>
            <a:prstGeom prst="rect">
              <a:avLst/>
            </a:prstGeom>
          </p:spPr>
          <p:txBody>
            <a:bodyPr lIns="50800" tIns="50800" rIns="50800" bIns="50800" rtlCol="0" anchor="ctr"/>
            <a:lstStyle/>
            <a:p>
              <a:pPr algn="ctr">
                <a:lnSpc>
                  <a:spcPts val="3199"/>
                </a:lnSpc>
              </a:pPr>
              <a:endParaRPr/>
            </a:p>
          </p:txBody>
        </p:sp>
      </p:grpSp>
      <p:grpSp>
        <p:nvGrpSpPr>
          <p:cNvPr id="45" name="Group 45"/>
          <p:cNvGrpSpPr/>
          <p:nvPr/>
        </p:nvGrpSpPr>
        <p:grpSpPr>
          <a:xfrm>
            <a:off x="14081408" y="2247744"/>
            <a:ext cx="3002421" cy="917326"/>
            <a:chOff x="0" y="0"/>
            <a:chExt cx="789302" cy="241155"/>
          </a:xfrm>
        </p:grpSpPr>
        <p:sp>
          <p:nvSpPr>
            <p:cNvPr id="46" name="Freeform 46"/>
            <p:cNvSpPr/>
            <p:nvPr/>
          </p:nvSpPr>
          <p:spPr>
            <a:xfrm>
              <a:off x="0" y="0"/>
              <a:ext cx="789302" cy="241155"/>
            </a:xfrm>
            <a:custGeom>
              <a:avLst/>
              <a:gdLst/>
              <a:ahLst/>
              <a:cxnLst/>
              <a:rect l="l" t="t" r="r" b="b"/>
              <a:pathLst>
                <a:path w="789302" h="241155">
                  <a:moveTo>
                    <a:pt x="0" y="0"/>
                  </a:moveTo>
                  <a:lnTo>
                    <a:pt x="789302" y="0"/>
                  </a:lnTo>
                  <a:lnTo>
                    <a:pt x="789302" y="241155"/>
                  </a:lnTo>
                  <a:lnTo>
                    <a:pt x="0" y="241155"/>
                  </a:lnTo>
                  <a:close/>
                </a:path>
              </a:pathLst>
            </a:custGeom>
            <a:solidFill>
              <a:srgbClr val="304370"/>
            </a:solidFill>
          </p:spPr>
        </p:sp>
        <p:sp>
          <p:nvSpPr>
            <p:cNvPr id="47" name="TextBox 47"/>
            <p:cNvSpPr txBox="1"/>
            <p:nvPr/>
          </p:nvSpPr>
          <p:spPr>
            <a:xfrm>
              <a:off x="0" y="-19050"/>
              <a:ext cx="789302" cy="260205"/>
            </a:xfrm>
            <a:prstGeom prst="rect">
              <a:avLst/>
            </a:prstGeom>
          </p:spPr>
          <p:txBody>
            <a:bodyPr lIns="50800" tIns="50800" rIns="50800" bIns="50800" rtlCol="0" anchor="ctr"/>
            <a:lstStyle/>
            <a:p>
              <a:pPr algn="ctr">
                <a:lnSpc>
                  <a:spcPts val="3199"/>
                </a:lnSpc>
              </a:pPr>
              <a:endParaRPr/>
            </a:p>
          </p:txBody>
        </p:sp>
      </p:grpSp>
      <p:sp>
        <p:nvSpPr>
          <p:cNvPr id="48" name="TextBox 48"/>
          <p:cNvSpPr txBox="1"/>
          <p:nvPr/>
        </p:nvSpPr>
        <p:spPr>
          <a:xfrm>
            <a:off x="4704059" y="2480981"/>
            <a:ext cx="2996883" cy="393700"/>
          </a:xfrm>
          <a:prstGeom prst="rect">
            <a:avLst/>
          </a:prstGeom>
        </p:spPr>
        <p:txBody>
          <a:bodyPr lIns="0" tIns="0" rIns="0" bIns="0" rtlCol="0" anchor="t">
            <a:spAutoFit/>
          </a:bodyPr>
          <a:lstStyle/>
          <a:p>
            <a:pPr algn="ctr">
              <a:lnSpc>
                <a:spcPts val="3199"/>
              </a:lnSpc>
              <a:spcBef>
                <a:spcPct val="0"/>
              </a:spcBef>
            </a:pPr>
            <a:r>
              <a:rPr lang="en-US" sz="2499" spc="374">
                <a:solidFill>
                  <a:srgbClr val="FFFFFF"/>
                </a:solidFill>
                <a:ea typeface="思源黑体 Medium"/>
              </a:rPr>
              <a:t>关键词一</a:t>
            </a:r>
          </a:p>
        </p:txBody>
      </p:sp>
      <p:sp>
        <p:nvSpPr>
          <p:cNvPr id="49" name="TextBox 49"/>
          <p:cNvSpPr txBox="1"/>
          <p:nvPr/>
        </p:nvSpPr>
        <p:spPr>
          <a:xfrm>
            <a:off x="7830765" y="2480981"/>
            <a:ext cx="2996883" cy="393700"/>
          </a:xfrm>
          <a:prstGeom prst="rect">
            <a:avLst/>
          </a:prstGeom>
        </p:spPr>
        <p:txBody>
          <a:bodyPr lIns="0" tIns="0" rIns="0" bIns="0" rtlCol="0" anchor="t">
            <a:spAutoFit/>
          </a:bodyPr>
          <a:lstStyle/>
          <a:p>
            <a:pPr algn="ctr">
              <a:lnSpc>
                <a:spcPts val="3199"/>
              </a:lnSpc>
              <a:spcBef>
                <a:spcPct val="0"/>
              </a:spcBef>
            </a:pPr>
            <a:r>
              <a:rPr lang="en-US" sz="2499" spc="374">
                <a:solidFill>
                  <a:srgbClr val="FFFFFF"/>
                </a:solidFill>
                <a:ea typeface="思源黑体 Medium"/>
              </a:rPr>
              <a:t>关键词二</a:t>
            </a:r>
          </a:p>
        </p:txBody>
      </p:sp>
      <p:sp>
        <p:nvSpPr>
          <p:cNvPr id="50" name="TextBox 50"/>
          <p:cNvSpPr txBox="1"/>
          <p:nvPr/>
        </p:nvSpPr>
        <p:spPr>
          <a:xfrm>
            <a:off x="10957471" y="2480981"/>
            <a:ext cx="2996883" cy="393700"/>
          </a:xfrm>
          <a:prstGeom prst="rect">
            <a:avLst/>
          </a:prstGeom>
        </p:spPr>
        <p:txBody>
          <a:bodyPr lIns="0" tIns="0" rIns="0" bIns="0" rtlCol="0" anchor="t">
            <a:spAutoFit/>
          </a:bodyPr>
          <a:lstStyle/>
          <a:p>
            <a:pPr algn="ctr">
              <a:lnSpc>
                <a:spcPts val="3199"/>
              </a:lnSpc>
              <a:spcBef>
                <a:spcPct val="0"/>
              </a:spcBef>
            </a:pPr>
            <a:r>
              <a:rPr lang="en-US" sz="2499" spc="374">
                <a:solidFill>
                  <a:srgbClr val="FFFFFF"/>
                </a:solidFill>
                <a:ea typeface="思源黑体 Medium"/>
              </a:rPr>
              <a:t>关键词三</a:t>
            </a:r>
          </a:p>
        </p:txBody>
      </p:sp>
      <p:sp>
        <p:nvSpPr>
          <p:cNvPr id="51" name="TextBox 51"/>
          <p:cNvSpPr txBox="1"/>
          <p:nvPr/>
        </p:nvSpPr>
        <p:spPr>
          <a:xfrm>
            <a:off x="14084177" y="2480981"/>
            <a:ext cx="2996883" cy="393700"/>
          </a:xfrm>
          <a:prstGeom prst="rect">
            <a:avLst/>
          </a:prstGeom>
        </p:spPr>
        <p:txBody>
          <a:bodyPr lIns="0" tIns="0" rIns="0" bIns="0" rtlCol="0" anchor="t">
            <a:spAutoFit/>
          </a:bodyPr>
          <a:lstStyle/>
          <a:p>
            <a:pPr algn="ctr">
              <a:lnSpc>
                <a:spcPts val="3199"/>
              </a:lnSpc>
              <a:spcBef>
                <a:spcPct val="0"/>
              </a:spcBef>
            </a:pPr>
            <a:r>
              <a:rPr lang="en-US" sz="2499" spc="374">
                <a:solidFill>
                  <a:srgbClr val="FFFFFF"/>
                </a:solidFill>
                <a:ea typeface="思源黑体 Medium"/>
              </a:rPr>
              <a:t>关键词四</a:t>
            </a:r>
          </a:p>
        </p:txBody>
      </p:sp>
      <p:sp>
        <p:nvSpPr>
          <p:cNvPr id="52" name="TextBox 52"/>
          <p:cNvSpPr txBox="1"/>
          <p:nvPr/>
        </p:nvSpPr>
        <p:spPr>
          <a:xfrm>
            <a:off x="4893573" y="3364324"/>
            <a:ext cx="2617854" cy="10496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3" name="TextBox 53"/>
          <p:cNvSpPr txBox="1"/>
          <p:nvPr/>
        </p:nvSpPr>
        <p:spPr>
          <a:xfrm>
            <a:off x="8020279" y="3364324"/>
            <a:ext cx="2617854" cy="10496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4" name="TextBox 54"/>
          <p:cNvSpPr txBox="1"/>
          <p:nvPr/>
        </p:nvSpPr>
        <p:spPr>
          <a:xfrm>
            <a:off x="11146985" y="3364324"/>
            <a:ext cx="2617854" cy="10496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sp>
        <p:nvSpPr>
          <p:cNvPr id="55" name="TextBox 55"/>
          <p:cNvSpPr txBox="1"/>
          <p:nvPr/>
        </p:nvSpPr>
        <p:spPr>
          <a:xfrm>
            <a:off x="14273691" y="3364324"/>
            <a:ext cx="2617854" cy="1049655"/>
          </a:xfrm>
          <a:prstGeom prst="rect">
            <a:avLst/>
          </a:prstGeom>
        </p:spPr>
        <p:txBody>
          <a:bodyPr lIns="0" tIns="0" rIns="0" bIns="0" rtlCol="0" anchor="t">
            <a:spAutoFit/>
          </a:bodyPr>
          <a:lstStyle/>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a:p>
            <a:pPr marL="345439" lvl="1" indent="-172720">
              <a:lnSpc>
                <a:spcPts val="2879"/>
              </a:lnSpc>
              <a:buFont typeface="Arial"/>
              <a:buChar char="•"/>
            </a:pPr>
            <a:r>
              <a:rPr lang="en-US" sz="1599" spc="159">
                <a:solidFill>
                  <a:srgbClr val="000000"/>
                </a:solidFill>
                <a:ea typeface="思源黑体"/>
              </a:rPr>
              <a:t>请在此输入正文内容</a:t>
            </a:r>
          </a:p>
        </p:txBody>
      </p:sp>
      <p:pic>
        <p:nvPicPr>
          <p:cNvPr id="56" name="图片 55">
            <a:extLst>
              <a:ext uri="{FF2B5EF4-FFF2-40B4-BE49-F238E27FC236}">
                <a16:creationId xmlns:a16="http://schemas.microsoft.com/office/drawing/2014/main" id="{68DA0312-46DD-455A-9450-6CD06E4AE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71942" y="7132979"/>
            <a:ext cx="1054911" cy="3798794"/>
            <a:chOff x="0" y="0"/>
            <a:chExt cx="277837" cy="1000505"/>
          </a:xfrm>
        </p:grpSpPr>
        <p:sp>
          <p:nvSpPr>
            <p:cNvPr id="6" name="Freeform 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7" name="TextBox 7"/>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7" name="TextBox 17"/>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18" name="TextBox 18"/>
          <p:cNvSpPr txBox="1"/>
          <p:nvPr/>
        </p:nvSpPr>
        <p:spPr>
          <a:xfrm>
            <a:off x="620398" y="8781932"/>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a:solidFill>
                  <a:srgbClr val="304370"/>
                </a:solidFill>
                <a:ea typeface="思源黑体 Bold"/>
              </a:rPr>
              <a:t>结论分析</a:t>
            </a:r>
          </a:p>
        </p:txBody>
      </p:sp>
      <p:sp>
        <p:nvSpPr>
          <p:cNvPr id="19" name="TextBox 19"/>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0" name="TextBox 20"/>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研究目的</a:t>
            </a:r>
          </a:p>
        </p:txBody>
      </p:sp>
      <p:sp>
        <p:nvSpPr>
          <p:cNvPr id="21" name="AutoShape 21"/>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22" name="AutoShape 22"/>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23" name="TextBox 23"/>
          <p:cNvSpPr txBox="1"/>
          <p:nvPr/>
        </p:nvSpPr>
        <p:spPr>
          <a:xfrm>
            <a:off x="620398" y="5708224"/>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研究方法</a:t>
            </a:r>
          </a:p>
        </p:txBody>
      </p:sp>
      <p:sp>
        <p:nvSpPr>
          <p:cNvPr id="24" name="AutoShape 2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25" name="TextBox 25"/>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解决方案</a:t>
            </a:r>
          </a:p>
        </p:txBody>
      </p:sp>
      <p:sp>
        <p:nvSpPr>
          <p:cNvPr id="26" name="AutoShape 26"/>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27" name="TextBox 27"/>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实验结果</a:t>
            </a:r>
          </a:p>
        </p:txBody>
      </p:sp>
      <p:sp>
        <p:nvSpPr>
          <p:cNvPr id="28" name="TextBox 28"/>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4.请在此输入标题</a:t>
            </a:r>
          </a:p>
        </p:txBody>
      </p:sp>
      <p:grpSp>
        <p:nvGrpSpPr>
          <p:cNvPr id="29" name="Group 29"/>
          <p:cNvGrpSpPr/>
          <p:nvPr/>
        </p:nvGrpSpPr>
        <p:grpSpPr>
          <a:xfrm>
            <a:off x="4435508" y="2258789"/>
            <a:ext cx="223636" cy="2147167"/>
            <a:chOff x="0" y="0"/>
            <a:chExt cx="53411" cy="512804"/>
          </a:xfrm>
        </p:grpSpPr>
        <p:sp>
          <p:nvSpPr>
            <p:cNvPr id="30" name="Freeform 30"/>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31" name="TextBox 31"/>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32" name="Group 32"/>
          <p:cNvGrpSpPr/>
          <p:nvPr/>
        </p:nvGrpSpPr>
        <p:grpSpPr>
          <a:xfrm>
            <a:off x="4435508" y="4571999"/>
            <a:ext cx="223636" cy="2147167"/>
            <a:chOff x="0" y="0"/>
            <a:chExt cx="53411" cy="512804"/>
          </a:xfrm>
        </p:grpSpPr>
        <p:sp>
          <p:nvSpPr>
            <p:cNvPr id="33" name="Freeform 33"/>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34" name="TextBox 34"/>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35" name="Group 35"/>
          <p:cNvGrpSpPr/>
          <p:nvPr/>
        </p:nvGrpSpPr>
        <p:grpSpPr>
          <a:xfrm>
            <a:off x="4659145" y="2258789"/>
            <a:ext cx="12183656" cy="2147167"/>
            <a:chOff x="0" y="0"/>
            <a:chExt cx="2909801" cy="512804"/>
          </a:xfrm>
        </p:grpSpPr>
        <p:sp>
          <p:nvSpPr>
            <p:cNvPr id="36" name="Freeform 36"/>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37" name="TextBox 37"/>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38" name="Group 38"/>
          <p:cNvGrpSpPr/>
          <p:nvPr/>
        </p:nvGrpSpPr>
        <p:grpSpPr>
          <a:xfrm>
            <a:off x="4659145" y="4571999"/>
            <a:ext cx="12183656" cy="2147167"/>
            <a:chOff x="0" y="0"/>
            <a:chExt cx="2909801" cy="512804"/>
          </a:xfrm>
        </p:grpSpPr>
        <p:sp>
          <p:nvSpPr>
            <p:cNvPr id="39" name="Freeform 39"/>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40" name="TextBox 40"/>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41" name="Group 41"/>
          <p:cNvGrpSpPr/>
          <p:nvPr/>
        </p:nvGrpSpPr>
        <p:grpSpPr>
          <a:xfrm>
            <a:off x="4435508" y="6885209"/>
            <a:ext cx="223636" cy="2147167"/>
            <a:chOff x="0" y="0"/>
            <a:chExt cx="53411" cy="512804"/>
          </a:xfrm>
        </p:grpSpPr>
        <p:sp>
          <p:nvSpPr>
            <p:cNvPr id="42" name="Freeform 42"/>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3" name="TextBox 43"/>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44" name="Group 44"/>
          <p:cNvGrpSpPr/>
          <p:nvPr/>
        </p:nvGrpSpPr>
        <p:grpSpPr>
          <a:xfrm>
            <a:off x="4659145" y="6885209"/>
            <a:ext cx="12183656" cy="2147167"/>
            <a:chOff x="0" y="0"/>
            <a:chExt cx="2909801" cy="512804"/>
          </a:xfrm>
        </p:grpSpPr>
        <p:sp>
          <p:nvSpPr>
            <p:cNvPr id="45" name="Freeform 45"/>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46" name="TextBox 46"/>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47" name="TextBox 47"/>
          <p:cNvSpPr txBox="1"/>
          <p:nvPr/>
        </p:nvSpPr>
        <p:spPr>
          <a:xfrm>
            <a:off x="4981938" y="3093179"/>
            <a:ext cx="11412195" cy="94742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2-3句即可。</a:t>
            </a:r>
          </a:p>
        </p:txBody>
      </p:sp>
      <p:sp>
        <p:nvSpPr>
          <p:cNvPr id="48" name="TextBox 48"/>
          <p:cNvSpPr txBox="1"/>
          <p:nvPr/>
        </p:nvSpPr>
        <p:spPr>
          <a:xfrm>
            <a:off x="4981938" y="5394957"/>
            <a:ext cx="11412195" cy="947420"/>
          </a:xfrm>
          <a:prstGeom prst="rect">
            <a:avLst/>
          </a:prstGeom>
        </p:spPr>
        <p:txBody>
          <a:bodyPr lIns="0" tIns="0" rIns="0" bIns="0" rtlCol="0" anchor="t">
            <a:spAutoFit/>
          </a:bodyPr>
          <a:lstStyle/>
          <a:p>
            <a:pPr>
              <a:lnSpc>
                <a:spcPts val="2559"/>
              </a:lnSpc>
            </a:pPr>
            <a:r>
              <a:rPr lang="en-US" sz="1599" spc="159" dirty="0">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2-3句即可。</a:t>
            </a:r>
          </a:p>
        </p:txBody>
      </p:sp>
      <p:sp>
        <p:nvSpPr>
          <p:cNvPr id="49" name="TextBox 49"/>
          <p:cNvSpPr txBox="1"/>
          <p:nvPr/>
        </p:nvSpPr>
        <p:spPr>
          <a:xfrm>
            <a:off x="4981938" y="7712364"/>
            <a:ext cx="11412195" cy="947420"/>
          </a:xfrm>
          <a:prstGeom prst="rect">
            <a:avLst/>
          </a:prstGeom>
        </p:spPr>
        <p:txBody>
          <a:bodyPr lIns="0" tIns="0" rIns="0" bIns="0" rtlCol="0" anchor="t">
            <a:spAutoFit/>
          </a:bodyPr>
          <a:lstStyle/>
          <a:p>
            <a:pPr>
              <a:lnSpc>
                <a:spcPts val="2559"/>
              </a:lnSpc>
            </a:pPr>
            <a:r>
              <a:rPr lang="en-US" sz="1599" spc="159" dirty="0">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2-3句即可。</a:t>
            </a:r>
          </a:p>
        </p:txBody>
      </p:sp>
      <p:sp>
        <p:nvSpPr>
          <p:cNvPr id="50" name="TextBox 50"/>
          <p:cNvSpPr txBox="1"/>
          <p:nvPr/>
        </p:nvSpPr>
        <p:spPr>
          <a:xfrm>
            <a:off x="4981938" y="2547656"/>
            <a:ext cx="11412195" cy="393700"/>
          </a:xfrm>
          <a:prstGeom prst="rect">
            <a:avLst/>
          </a:prstGeom>
        </p:spPr>
        <p:txBody>
          <a:bodyPr lIns="0" tIns="0" rIns="0" bIns="0" rtlCol="0" anchor="t">
            <a:spAutoFit/>
          </a:bodyPr>
          <a:lstStyle/>
          <a:p>
            <a:pPr>
              <a:lnSpc>
                <a:spcPts val="3199"/>
              </a:lnSpc>
              <a:spcBef>
                <a:spcPct val="0"/>
              </a:spcBef>
            </a:pPr>
            <a:r>
              <a:rPr lang="en-US" sz="2499" spc="374">
                <a:solidFill>
                  <a:srgbClr val="000000"/>
                </a:solidFill>
                <a:ea typeface="思源黑体 Medium"/>
              </a:rPr>
              <a:t>请在此处输入标题</a:t>
            </a:r>
          </a:p>
        </p:txBody>
      </p:sp>
      <p:sp>
        <p:nvSpPr>
          <p:cNvPr id="51" name="TextBox 51"/>
          <p:cNvSpPr txBox="1"/>
          <p:nvPr/>
        </p:nvSpPr>
        <p:spPr>
          <a:xfrm>
            <a:off x="4981938" y="4849435"/>
            <a:ext cx="11412195" cy="393700"/>
          </a:xfrm>
          <a:prstGeom prst="rect">
            <a:avLst/>
          </a:prstGeom>
        </p:spPr>
        <p:txBody>
          <a:bodyPr lIns="0" tIns="0" rIns="0" bIns="0" rtlCol="0" anchor="t">
            <a:spAutoFit/>
          </a:bodyPr>
          <a:lstStyle/>
          <a:p>
            <a:pPr>
              <a:lnSpc>
                <a:spcPts val="3199"/>
              </a:lnSpc>
              <a:spcBef>
                <a:spcPct val="0"/>
              </a:spcBef>
            </a:pPr>
            <a:r>
              <a:rPr lang="en-US" sz="2499" spc="374">
                <a:solidFill>
                  <a:srgbClr val="000000"/>
                </a:solidFill>
                <a:ea typeface="思源黑体 Medium"/>
              </a:rPr>
              <a:t>请在此处输入标题</a:t>
            </a:r>
          </a:p>
        </p:txBody>
      </p:sp>
      <p:sp>
        <p:nvSpPr>
          <p:cNvPr id="52" name="TextBox 52"/>
          <p:cNvSpPr txBox="1"/>
          <p:nvPr/>
        </p:nvSpPr>
        <p:spPr>
          <a:xfrm>
            <a:off x="4981938" y="7166841"/>
            <a:ext cx="11412195" cy="393700"/>
          </a:xfrm>
          <a:prstGeom prst="rect">
            <a:avLst/>
          </a:prstGeom>
        </p:spPr>
        <p:txBody>
          <a:bodyPr lIns="0" tIns="0" rIns="0" bIns="0" rtlCol="0" anchor="t">
            <a:spAutoFit/>
          </a:bodyPr>
          <a:lstStyle/>
          <a:p>
            <a:pPr>
              <a:lnSpc>
                <a:spcPts val="3199"/>
              </a:lnSpc>
              <a:spcBef>
                <a:spcPct val="0"/>
              </a:spcBef>
            </a:pPr>
            <a:r>
              <a:rPr lang="en-US" sz="2499" spc="374">
                <a:solidFill>
                  <a:srgbClr val="000000"/>
                </a:solidFill>
                <a:ea typeface="思源黑体 Medium"/>
              </a:rPr>
              <a:t>请在此处输入标题</a:t>
            </a:r>
          </a:p>
        </p:txBody>
      </p:sp>
      <p:pic>
        <p:nvPicPr>
          <p:cNvPr id="53" name="图片 52">
            <a:extLst>
              <a:ext uri="{FF2B5EF4-FFF2-40B4-BE49-F238E27FC236}">
                <a16:creationId xmlns:a16="http://schemas.microsoft.com/office/drawing/2014/main" id="{B5A055A4-8964-4754-8234-39A39AF02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TextBox 2"/>
          <p:cNvSpPr txBox="1"/>
          <p:nvPr/>
        </p:nvSpPr>
        <p:spPr>
          <a:xfrm>
            <a:off x="7018606" y="4067935"/>
            <a:ext cx="4250789" cy="752348"/>
          </a:xfrm>
          <a:prstGeom prst="rect">
            <a:avLst/>
          </a:prstGeom>
        </p:spPr>
        <p:txBody>
          <a:bodyPr lIns="0" tIns="0" rIns="0" bIns="0" rtlCol="0" anchor="t">
            <a:spAutoFit/>
          </a:bodyPr>
          <a:lstStyle/>
          <a:p>
            <a:pPr algn="ctr">
              <a:lnSpc>
                <a:spcPts val="6015"/>
              </a:lnSpc>
            </a:pPr>
            <a:r>
              <a:rPr lang="en-US" sz="4699" spc="3759">
                <a:solidFill>
                  <a:srgbClr val="304370"/>
                </a:solidFill>
                <a:ea typeface="思源黑体 Bold"/>
              </a:rPr>
              <a:t>致谢</a:t>
            </a:r>
          </a:p>
        </p:txBody>
      </p:sp>
      <p:sp>
        <p:nvSpPr>
          <p:cNvPr id="3" name="TextBox 3"/>
          <p:cNvSpPr txBox="1"/>
          <p:nvPr/>
        </p:nvSpPr>
        <p:spPr>
          <a:xfrm>
            <a:off x="7018606" y="5102183"/>
            <a:ext cx="4250789" cy="538988"/>
          </a:xfrm>
          <a:prstGeom prst="rect">
            <a:avLst/>
          </a:prstGeom>
        </p:spPr>
        <p:txBody>
          <a:bodyPr lIns="0" tIns="0" rIns="0" bIns="0" rtlCol="0" anchor="t">
            <a:spAutoFit/>
          </a:bodyPr>
          <a:lstStyle/>
          <a:p>
            <a:pPr algn="ctr">
              <a:lnSpc>
                <a:spcPts val="4096"/>
              </a:lnSpc>
            </a:pPr>
            <a:r>
              <a:rPr lang="en-US" sz="3200" spc="480">
                <a:solidFill>
                  <a:srgbClr val="304370"/>
                </a:solidFill>
                <a:latin typeface="Aharoni CLM Bold"/>
              </a:rPr>
              <a:t>THANK YOU</a:t>
            </a:r>
          </a:p>
        </p:txBody>
      </p:sp>
      <p:sp>
        <p:nvSpPr>
          <p:cNvPr id="4" name="TextBox 4"/>
          <p:cNvSpPr txBox="1"/>
          <p:nvPr/>
        </p:nvSpPr>
        <p:spPr>
          <a:xfrm>
            <a:off x="1991816" y="5879296"/>
            <a:ext cx="14304369" cy="2765425"/>
          </a:xfrm>
          <a:prstGeom prst="rect">
            <a:avLst/>
          </a:prstGeom>
        </p:spPr>
        <p:txBody>
          <a:bodyPr lIns="0" tIns="0" rIns="0" bIns="0" rtlCol="0" anchor="t">
            <a:spAutoFit/>
          </a:bodyPr>
          <a:lstStyle/>
          <a:p>
            <a:pPr>
              <a:lnSpc>
                <a:spcPts val="3739"/>
              </a:lnSpc>
            </a:pPr>
            <a:r>
              <a:rPr lang="en-US" sz="2199" spc="439">
                <a:solidFill>
                  <a:srgbClr val="304370"/>
                </a:solidFill>
                <a:latin typeface="思源黑体"/>
                <a:ea typeface="思源黑体"/>
              </a:rPr>
              <a:t>本课题在xxx老师的悉心指导和严格要求下已完成，从课题选取、方案论证到具体设计和调试，无不凝聚着xxx老师的心血和汗水。我要特别感谢我的导师xxx老师，他对我的研究提出了很多宝贵的意见与建议。</a:t>
            </a:r>
          </a:p>
          <a:p>
            <a:pPr>
              <a:lnSpc>
                <a:spcPts val="3739"/>
              </a:lnSpc>
            </a:pPr>
            <a:endParaRPr lang="en-US" sz="2199" spc="439">
              <a:solidFill>
                <a:srgbClr val="304370"/>
              </a:solidFill>
              <a:latin typeface="思源黑体"/>
              <a:ea typeface="思源黑体"/>
            </a:endParaRPr>
          </a:p>
          <a:p>
            <a:pPr>
              <a:lnSpc>
                <a:spcPts val="3739"/>
              </a:lnSpc>
            </a:pPr>
            <a:r>
              <a:rPr lang="en-US" sz="2199" spc="439">
                <a:solidFill>
                  <a:srgbClr val="304370"/>
                </a:solidFill>
                <a:ea typeface="思源黑体"/>
              </a:rPr>
              <a:t>本课题能够顺利的完成，也归功于和我一起合作并给予帮助的同学，正是有了他们的悉心帮忙和支持，才使得实验顺利完成，在此向大家表示由衷的谢意。</a:t>
            </a:r>
          </a:p>
        </p:txBody>
      </p:sp>
      <p:grpSp>
        <p:nvGrpSpPr>
          <p:cNvPr id="5" name="Group 5"/>
          <p:cNvGrpSpPr/>
          <p:nvPr/>
        </p:nvGrpSpPr>
        <p:grpSpPr>
          <a:xfrm>
            <a:off x="0" y="-924586"/>
            <a:ext cx="18288000" cy="3309626"/>
            <a:chOff x="0" y="0"/>
            <a:chExt cx="4816593" cy="871671"/>
          </a:xfrm>
        </p:grpSpPr>
        <p:sp>
          <p:nvSpPr>
            <p:cNvPr id="6" name="Freeform 6"/>
            <p:cNvSpPr/>
            <p:nvPr/>
          </p:nvSpPr>
          <p:spPr>
            <a:xfrm>
              <a:off x="0" y="0"/>
              <a:ext cx="4816592" cy="871671"/>
            </a:xfrm>
            <a:custGeom>
              <a:avLst/>
              <a:gdLst/>
              <a:ahLst/>
              <a:cxnLst/>
              <a:rect l="l" t="t" r="r" b="b"/>
              <a:pathLst>
                <a:path w="4816592" h="871671">
                  <a:moveTo>
                    <a:pt x="0" y="0"/>
                  </a:moveTo>
                  <a:lnTo>
                    <a:pt x="4816592" y="0"/>
                  </a:lnTo>
                  <a:lnTo>
                    <a:pt x="4816592" y="871671"/>
                  </a:lnTo>
                  <a:lnTo>
                    <a:pt x="0" y="871671"/>
                  </a:lnTo>
                  <a:close/>
                </a:path>
              </a:pathLst>
            </a:custGeom>
            <a:solidFill>
              <a:srgbClr val="304370"/>
            </a:solidFill>
          </p:spPr>
        </p:sp>
        <p:sp>
          <p:nvSpPr>
            <p:cNvPr id="7" name="TextBox 7"/>
            <p:cNvSpPr txBox="1"/>
            <p:nvPr/>
          </p:nvSpPr>
          <p:spPr>
            <a:xfrm>
              <a:off x="0" y="-47625"/>
              <a:ext cx="4816593" cy="919296"/>
            </a:xfrm>
            <a:prstGeom prst="rect">
              <a:avLst/>
            </a:prstGeom>
          </p:spPr>
          <p:txBody>
            <a:bodyPr lIns="50800" tIns="50800" rIns="50800" bIns="50800" rtlCol="0" anchor="ctr"/>
            <a:lstStyle/>
            <a:p>
              <a:pPr algn="ctr">
                <a:lnSpc>
                  <a:spcPts val="2659"/>
                </a:lnSpc>
              </a:pPr>
              <a:endParaRPr/>
            </a:p>
          </p:txBody>
        </p:sp>
      </p:grpSp>
      <p:pic>
        <p:nvPicPr>
          <p:cNvPr id="19" name="图片 18">
            <a:extLst>
              <a:ext uri="{FF2B5EF4-FFF2-40B4-BE49-F238E27FC236}">
                <a16:creationId xmlns:a16="http://schemas.microsoft.com/office/drawing/2014/main" id="{9796D534-1C2F-4B3A-824A-EDAE6F120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1130258"/>
            <a:ext cx="2552700" cy="25527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37959" y="25239"/>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txBody>
            <a:bodyPr/>
            <a:lstStyle/>
            <a:p>
              <a:endParaRPr lang="zh-CN" altLang="en-US" dirty="0"/>
            </a:p>
          </p:txBody>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txBody>
          <a:bodyPr/>
          <a:lstStyle/>
          <a:p>
            <a:endParaRPr lang="zh-CN" altLang="en-US" dirty="0"/>
          </a:p>
        </p:txBody>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864828"/>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620398" y="2503588"/>
            <a:ext cx="2086058" cy="491363"/>
          </a:xfrm>
          <a:prstGeom prst="rect">
            <a:avLst/>
          </a:prstGeom>
        </p:spPr>
        <p:txBody>
          <a:bodyPr lIns="0" tIns="0" rIns="0" bIns="0" rtlCol="0" anchor="t">
            <a:spAutoFit/>
          </a:bodyPr>
          <a:lstStyle/>
          <a:p>
            <a:pPr algn="ctr">
              <a:lnSpc>
                <a:spcPts val="4096"/>
              </a:lnSpc>
            </a:pPr>
            <a:r>
              <a:rPr lang="en-US" sz="3200" spc="640" dirty="0" err="1">
                <a:solidFill>
                  <a:srgbClr val="304370"/>
                </a:solidFill>
                <a:ea typeface="思源黑体 Bold"/>
              </a:rPr>
              <a:t>研究背景</a:t>
            </a:r>
            <a:endParaRPr lang="en-US" sz="3200" spc="640" dirty="0">
              <a:solidFill>
                <a:srgbClr val="304370"/>
              </a:solidFill>
              <a:ea typeface="思源黑体 Bold"/>
            </a:endParaRPr>
          </a:p>
        </p:txBody>
      </p:sp>
      <p:sp>
        <p:nvSpPr>
          <p:cNvPr id="22" name="TextBox 22"/>
          <p:cNvSpPr txBox="1"/>
          <p:nvPr/>
        </p:nvSpPr>
        <p:spPr>
          <a:xfrm>
            <a:off x="620398" y="3586955"/>
            <a:ext cx="2086058" cy="393700"/>
          </a:xfrm>
          <a:prstGeom prst="rect">
            <a:avLst/>
          </a:prstGeom>
        </p:spPr>
        <p:txBody>
          <a:bodyPr lIns="0" tIns="0" rIns="0" bIns="0" rtlCol="0" anchor="t">
            <a:spAutoFit/>
          </a:bodyPr>
          <a:lstStyle/>
          <a:p>
            <a:pPr algn="ctr">
              <a:lnSpc>
                <a:spcPts val="3199"/>
              </a:lnSpc>
            </a:pPr>
            <a:r>
              <a:rPr lang="en-US" sz="2499" spc="499" dirty="0" err="1">
                <a:solidFill>
                  <a:srgbClr val="EEF2F5"/>
                </a:solidFill>
                <a:ea typeface="思源黑体 Medium"/>
              </a:rPr>
              <a:t>研究意义</a:t>
            </a:r>
            <a:endParaRPr lang="en-US" sz="2499" spc="499" dirty="0">
              <a:solidFill>
                <a:srgbClr val="EEF2F5"/>
              </a:solidFill>
              <a:ea typeface="思源黑体 Medium"/>
            </a:endParaRPr>
          </a:p>
        </p:txBody>
      </p:sp>
      <p:sp>
        <p:nvSpPr>
          <p:cNvPr id="23" name="TextBox 23"/>
          <p:cNvSpPr txBox="1"/>
          <p:nvPr/>
        </p:nvSpPr>
        <p:spPr>
          <a:xfrm>
            <a:off x="620398" y="4662110"/>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文献介绍</a:t>
            </a:r>
            <a:endParaRPr lang="en-US" sz="2499" spc="499" dirty="0">
              <a:solidFill>
                <a:srgbClr val="EEF2F5"/>
              </a:solidFill>
              <a:ea typeface="思源黑体 Medium"/>
            </a:endParaRPr>
          </a:p>
        </p:txBody>
      </p:sp>
      <p:sp>
        <p:nvSpPr>
          <p:cNvPr id="24" name="TextBox 24"/>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grpSp>
        <p:nvGrpSpPr>
          <p:cNvPr id="28" name="Group 28"/>
          <p:cNvGrpSpPr/>
          <p:nvPr/>
        </p:nvGrpSpPr>
        <p:grpSpPr>
          <a:xfrm>
            <a:off x="11607119" y="2548673"/>
            <a:ext cx="5427593" cy="5990088"/>
            <a:chOff x="0" y="0"/>
            <a:chExt cx="7236790" cy="7986785"/>
          </a:xfrm>
        </p:grpSpPr>
        <p:pic>
          <p:nvPicPr>
            <p:cNvPr id="29" name="Picture 29"/>
            <p:cNvPicPr>
              <a:picLocks noChangeAspect="1"/>
            </p:cNvPicPr>
            <p:nvPr/>
          </p:nvPicPr>
          <p:blipFill>
            <a:blip r:embed="rId2"/>
            <a:srcRect l="20904" r="19123"/>
            <a:stretch>
              <a:fillRect/>
            </a:stretch>
          </p:blipFill>
          <p:spPr>
            <a:xfrm>
              <a:off x="0" y="0"/>
              <a:ext cx="7236790" cy="7986785"/>
            </a:xfrm>
            <a:prstGeom prst="rect">
              <a:avLst/>
            </a:prstGeom>
          </p:spPr>
        </p:pic>
      </p:grpSp>
      <p:grpSp>
        <p:nvGrpSpPr>
          <p:cNvPr id="30" name="Group 30"/>
          <p:cNvGrpSpPr/>
          <p:nvPr/>
        </p:nvGrpSpPr>
        <p:grpSpPr>
          <a:xfrm>
            <a:off x="4608513" y="2548673"/>
            <a:ext cx="6998605" cy="2995044"/>
            <a:chOff x="0" y="0"/>
            <a:chExt cx="1843254" cy="788818"/>
          </a:xfrm>
        </p:grpSpPr>
        <p:sp>
          <p:nvSpPr>
            <p:cNvPr id="31" name="Freeform 31"/>
            <p:cNvSpPr/>
            <p:nvPr/>
          </p:nvSpPr>
          <p:spPr>
            <a:xfrm>
              <a:off x="0" y="0"/>
              <a:ext cx="1843254" cy="788818"/>
            </a:xfrm>
            <a:custGeom>
              <a:avLst/>
              <a:gdLst/>
              <a:ahLst/>
              <a:cxnLst/>
              <a:rect l="l" t="t" r="r" b="b"/>
              <a:pathLst>
                <a:path w="1843254" h="788818">
                  <a:moveTo>
                    <a:pt x="0" y="0"/>
                  </a:moveTo>
                  <a:lnTo>
                    <a:pt x="1843254" y="0"/>
                  </a:lnTo>
                  <a:lnTo>
                    <a:pt x="1843254" y="788818"/>
                  </a:lnTo>
                  <a:lnTo>
                    <a:pt x="0" y="788818"/>
                  </a:lnTo>
                  <a:close/>
                </a:path>
              </a:pathLst>
            </a:custGeom>
            <a:solidFill>
              <a:srgbClr val="AAC2E2"/>
            </a:solidFill>
          </p:spPr>
        </p:sp>
        <p:sp>
          <p:nvSpPr>
            <p:cNvPr id="32" name="TextBox 32"/>
            <p:cNvSpPr txBox="1"/>
            <p:nvPr/>
          </p:nvSpPr>
          <p:spPr>
            <a:xfrm>
              <a:off x="0" y="-47625"/>
              <a:ext cx="1843254" cy="83644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4608513" y="5543717"/>
            <a:ext cx="6998605" cy="2995044"/>
            <a:chOff x="0" y="0"/>
            <a:chExt cx="1843254" cy="788818"/>
          </a:xfrm>
        </p:grpSpPr>
        <p:sp>
          <p:nvSpPr>
            <p:cNvPr id="34" name="Freeform 34"/>
            <p:cNvSpPr/>
            <p:nvPr/>
          </p:nvSpPr>
          <p:spPr>
            <a:xfrm>
              <a:off x="0" y="0"/>
              <a:ext cx="1843254" cy="788818"/>
            </a:xfrm>
            <a:custGeom>
              <a:avLst/>
              <a:gdLst/>
              <a:ahLst/>
              <a:cxnLst/>
              <a:rect l="l" t="t" r="r" b="b"/>
              <a:pathLst>
                <a:path w="1843254" h="788818">
                  <a:moveTo>
                    <a:pt x="0" y="0"/>
                  </a:moveTo>
                  <a:lnTo>
                    <a:pt x="1843254" y="0"/>
                  </a:lnTo>
                  <a:lnTo>
                    <a:pt x="1843254" y="788818"/>
                  </a:lnTo>
                  <a:lnTo>
                    <a:pt x="0" y="788818"/>
                  </a:lnTo>
                  <a:close/>
                </a:path>
              </a:pathLst>
            </a:custGeom>
            <a:solidFill>
              <a:srgbClr val="304370"/>
            </a:solidFill>
          </p:spPr>
        </p:sp>
        <p:sp>
          <p:nvSpPr>
            <p:cNvPr id="35" name="TextBox 35"/>
            <p:cNvSpPr txBox="1"/>
            <p:nvPr/>
          </p:nvSpPr>
          <p:spPr>
            <a:xfrm>
              <a:off x="0" y="-47625"/>
              <a:ext cx="1843254" cy="836443"/>
            </a:xfrm>
            <a:prstGeom prst="rect">
              <a:avLst/>
            </a:prstGeom>
          </p:spPr>
          <p:txBody>
            <a:bodyPr lIns="50800" tIns="50800" rIns="50800" bIns="50800" rtlCol="0" anchor="ctr"/>
            <a:lstStyle/>
            <a:p>
              <a:pPr algn="ctr">
                <a:lnSpc>
                  <a:spcPts val="2659"/>
                </a:lnSpc>
              </a:pPr>
              <a:endParaRPr/>
            </a:p>
          </p:txBody>
        </p:sp>
      </p:grpSp>
      <p:sp>
        <p:nvSpPr>
          <p:cNvPr id="36" name="AutoShape 36"/>
          <p:cNvSpPr/>
          <p:nvPr/>
        </p:nvSpPr>
        <p:spPr>
          <a:xfrm>
            <a:off x="4950122" y="6399913"/>
            <a:ext cx="6315387" cy="0"/>
          </a:xfrm>
          <a:prstGeom prst="line">
            <a:avLst/>
          </a:prstGeom>
          <a:ln w="9525" cap="flat">
            <a:solidFill>
              <a:srgbClr val="EEF2F5"/>
            </a:solidFill>
            <a:prstDash val="solid"/>
            <a:headEnd type="none" w="sm" len="sm"/>
            <a:tailEnd type="none" w="sm" len="sm"/>
          </a:ln>
        </p:spPr>
      </p:sp>
      <p:sp>
        <p:nvSpPr>
          <p:cNvPr id="37" name="AutoShape 37"/>
          <p:cNvSpPr/>
          <p:nvPr/>
        </p:nvSpPr>
        <p:spPr>
          <a:xfrm>
            <a:off x="4950122" y="3402169"/>
            <a:ext cx="6315387" cy="0"/>
          </a:xfrm>
          <a:prstGeom prst="line">
            <a:avLst/>
          </a:prstGeom>
          <a:ln w="9525" cap="flat">
            <a:solidFill>
              <a:srgbClr val="000000"/>
            </a:solidFill>
            <a:prstDash val="solid"/>
            <a:headEnd type="none" w="sm" len="sm"/>
            <a:tailEnd type="none" w="sm" len="sm"/>
          </a:ln>
        </p:spPr>
      </p:sp>
      <p:sp>
        <p:nvSpPr>
          <p:cNvPr id="38" name="TextBox 38"/>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1.请在此输入标题</a:t>
            </a:r>
          </a:p>
        </p:txBody>
      </p:sp>
      <p:sp>
        <p:nvSpPr>
          <p:cNvPr id="39" name="TextBox 39"/>
          <p:cNvSpPr txBox="1"/>
          <p:nvPr/>
        </p:nvSpPr>
        <p:spPr>
          <a:xfrm>
            <a:off x="4950122" y="3573619"/>
            <a:ext cx="6315387" cy="159512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研究背景正文内容（研究背景是指研究课题在国内外现状、发展历程等）。建议正文字号为14-18，正文内容不宜过长，对重要信息进行概括，2-3句即可。请在此输入研究背景正文内容（研究背景是指研究课题在国内外现状、发展历程等）。建议正文字号为14-18，正文内容不宜过长。</a:t>
            </a:r>
          </a:p>
        </p:txBody>
      </p:sp>
      <p:sp>
        <p:nvSpPr>
          <p:cNvPr id="40" name="TextBox 40"/>
          <p:cNvSpPr txBox="1"/>
          <p:nvPr/>
        </p:nvSpPr>
        <p:spPr>
          <a:xfrm>
            <a:off x="4950122" y="6597552"/>
            <a:ext cx="6315387" cy="1595120"/>
          </a:xfrm>
          <a:prstGeom prst="rect">
            <a:avLst/>
          </a:prstGeom>
        </p:spPr>
        <p:txBody>
          <a:bodyPr lIns="0" tIns="0" rIns="0" bIns="0" rtlCol="0" anchor="t">
            <a:spAutoFit/>
          </a:bodyPr>
          <a:lstStyle/>
          <a:p>
            <a:pPr>
              <a:lnSpc>
                <a:spcPts val="2559"/>
              </a:lnSpc>
            </a:pPr>
            <a:r>
              <a:rPr lang="en-US" sz="1599" spc="159">
                <a:solidFill>
                  <a:srgbClr val="FFFFFF"/>
                </a:solidFill>
                <a:latin typeface="思源黑体"/>
                <a:ea typeface="思源黑体"/>
              </a:rPr>
              <a:t>请在此输入研究背景正文内容（研究背景是指研究课题在国内外现状、发展历程等）。建议正文字号为14-18，正文内容不宜过长，对重要信息进行概括，2-3句即可。请在此输入研究背景正文内容（研究背景是指研究课题在国内外现状、发展历程等）。建议正文字号为14-18，正文内容不宜过长。</a:t>
            </a:r>
          </a:p>
        </p:txBody>
      </p:sp>
      <p:pic>
        <p:nvPicPr>
          <p:cNvPr id="43" name="图片 42">
            <a:extLst>
              <a:ext uri="{FF2B5EF4-FFF2-40B4-BE49-F238E27FC236}">
                <a16:creationId xmlns:a16="http://schemas.microsoft.com/office/drawing/2014/main" id="{99BDC11E-C5CD-4684-AE40-84D43E0D1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
        <p:nvSpPr>
          <p:cNvPr id="41" name="TextBox 41"/>
          <p:cNvSpPr txBox="1"/>
          <p:nvPr/>
        </p:nvSpPr>
        <p:spPr>
          <a:xfrm>
            <a:off x="4950122" y="2827494"/>
            <a:ext cx="6315387"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研究背景内容概括</a:t>
            </a:r>
          </a:p>
        </p:txBody>
      </p:sp>
      <p:sp>
        <p:nvSpPr>
          <p:cNvPr id="42" name="TextBox 42"/>
          <p:cNvSpPr txBox="1"/>
          <p:nvPr/>
        </p:nvSpPr>
        <p:spPr>
          <a:xfrm>
            <a:off x="4950122" y="5852686"/>
            <a:ext cx="6315387" cy="393700"/>
          </a:xfrm>
          <a:prstGeom prst="rect">
            <a:avLst/>
          </a:prstGeom>
        </p:spPr>
        <p:txBody>
          <a:bodyPr lIns="0" tIns="0" rIns="0" bIns="0" rtlCol="0" anchor="t">
            <a:spAutoFit/>
          </a:bodyPr>
          <a:lstStyle/>
          <a:p>
            <a:pPr algn="ctr">
              <a:lnSpc>
                <a:spcPts val="3199"/>
              </a:lnSpc>
              <a:spcBef>
                <a:spcPct val="0"/>
              </a:spcBef>
            </a:pPr>
            <a:r>
              <a:rPr lang="en-US" sz="2499" spc="374">
                <a:solidFill>
                  <a:srgbClr val="FFFFFF"/>
                </a:solidFill>
                <a:ea typeface="思源黑体 Medium"/>
              </a:rPr>
              <a:t>研究背景内容概括</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1940999"/>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4464083" y="5670592"/>
            <a:ext cx="6235924" cy="3391874"/>
            <a:chOff x="0" y="0"/>
            <a:chExt cx="1610325" cy="875896"/>
          </a:xfrm>
        </p:grpSpPr>
        <p:sp>
          <p:nvSpPr>
            <p:cNvPr id="22" name="Freeform 22"/>
            <p:cNvSpPr/>
            <p:nvPr/>
          </p:nvSpPr>
          <p:spPr>
            <a:xfrm>
              <a:off x="0" y="0"/>
              <a:ext cx="1610325" cy="875896"/>
            </a:xfrm>
            <a:custGeom>
              <a:avLst/>
              <a:gdLst/>
              <a:ahLst/>
              <a:cxnLst/>
              <a:rect l="l" t="t" r="r" b="b"/>
              <a:pathLst>
                <a:path w="1610325" h="875896">
                  <a:moveTo>
                    <a:pt x="0" y="0"/>
                  </a:moveTo>
                  <a:lnTo>
                    <a:pt x="1610325" y="0"/>
                  </a:lnTo>
                  <a:lnTo>
                    <a:pt x="1610325" y="875896"/>
                  </a:lnTo>
                  <a:lnTo>
                    <a:pt x="0" y="875896"/>
                  </a:lnTo>
                  <a:close/>
                </a:path>
              </a:pathLst>
            </a:custGeom>
            <a:solidFill>
              <a:srgbClr val="AAC2E2"/>
            </a:solidFill>
          </p:spPr>
        </p:sp>
        <p:sp>
          <p:nvSpPr>
            <p:cNvPr id="23" name="TextBox 23"/>
            <p:cNvSpPr txBox="1"/>
            <p:nvPr/>
          </p:nvSpPr>
          <p:spPr>
            <a:xfrm>
              <a:off x="0" y="-19050"/>
              <a:ext cx="1610325" cy="894946"/>
            </a:xfrm>
            <a:prstGeom prst="rect">
              <a:avLst/>
            </a:prstGeom>
          </p:spPr>
          <p:txBody>
            <a:bodyPr lIns="50800" tIns="50800" rIns="50800" bIns="50800" rtlCol="0" anchor="ctr"/>
            <a:lstStyle/>
            <a:p>
              <a:pPr algn="ctr">
                <a:lnSpc>
                  <a:spcPts val="3199"/>
                </a:lnSpc>
              </a:pPr>
              <a:endParaRPr/>
            </a:p>
          </p:txBody>
        </p:sp>
      </p:grpSp>
      <p:grpSp>
        <p:nvGrpSpPr>
          <p:cNvPr id="24" name="Group 24"/>
          <p:cNvGrpSpPr/>
          <p:nvPr/>
        </p:nvGrpSpPr>
        <p:grpSpPr>
          <a:xfrm>
            <a:off x="10877746" y="5670592"/>
            <a:ext cx="6235924" cy="3391874"/>
            <a:chOff x="0" y="0"/>
            <a:chExt cx="1610325" cy="875896"/>
          </a:xfrm>
        </p:grpSpPr>
        <p:sp>
          <p:nvSpPr>
            <p:cNvPr id="25" name="Freeform 25"/>
            <p:cNvSpPr/>
            <p:nvPr/>
          </p:nvSpPr>
          <p:spPr>
            <a:xfrm>
              <a:off x="0" y="0"/>
              <a:ext cx="1610325" cy="875896"/>
            </a:xfrm>
            <a:custGeom>
              <a:avLst/>
              <a:gdLst/>
              <a:ahLst/>
              <a:cxnLst/>
              <a:rect l="l" t="t" r="r" b="b"/>
              <a:pathLst>
                <a:path w="1610325" h="875896">
                  <a:moveTo>
                    <a:pt x="0" y="0"/>
                  </a:moveTo>
                  <a:lnTo>
                    <a:pt x="1610325" y="0"/>
                  </a:lnTo>
                  <a:lnTo>
                    <a:pt x="1610325" y="875896"/>
                  </a:lnTo>
                  <a:lnTo>
                    <a:pt x="0" y="875896"/>
                  </a:lnTo>
                  <a:close/>
                </a:path>
              </a:pathLst>
            </a:custGeom>
            <a:solidFill>
              <a:srgbClr val="6083BA"/>
            </a:solidFill>
          </p:spPr>
        </p:sp>
        <p:sp>
          <p:nvSpPr>
            <p:cNvPr id="26" name="TextBox 26"/>
            <p:cNvSpPr txBox="1"/>
            <p:nvPr/>
          </p:nvSpPr>
          <p:spPr>
            <a:xfrm>
              <a:off x="0" y="-19050"/>
              <a:ext cx="1610325" cy="894946"/>
            </a:xfrm>
            <a:prstGeom prst="rect">
              <a:avLst/>
            </a:prstGeom>
          </p:spPr>
          <p:txBody>
            <a:bodyPr lIns="50800" tIns="50800" rIns="50800" bIns="50800" rtlCol="0" anchor="ctr"/>
            <a:lstStyle/>
            <a:p>
              <a:pPr algn="ctr">
                <a:lnSpc>
                  <a:spcPts val="3199"/>
                </a:lnSpc>
              </a:pPr>
              <a:endParaRPr/>
            </a:p>
          </p:txBody>
        </p:sp>
      </p:grpSp>
      <p:grpSp>
        <p:nvGrpSpPr>
          <p:cNvPr id="27" name="Group 27"/>
          <p:cNvGrpSpPr/>
          <p:nvPr/>
        </p:nvGrpSpPr>
        <p:grpSpPr>
          <a:xfrm>
            <a:off x="4464083" y="4182670"/>
            <a:ext cx="1828272" cy="1051403"/>
            <a:chOff x="0" y="0"/>
            <a:chExt cx="472121" cy="271508"/>
          </a:xfrm>
        </p:grpSpPr>
        <p:sp>
          <p:nvSpPr>
            <p:cNvPr id="28" name="Freeform 28"/>
            <p:cNvSpPr/>
            <p:nvPr/>
          </p:nvSpPr>
          <p:spPr>
            <a:xfrm>
              <a:off x="0" y="0"/>
              <a:ext cx="472121" cy="271508"/>
            </a:xfrm>
            <a:custGeom>
              <a:avLst/>
              <a:gdLst/>
              <a:ahLst/>
              <a:cxnLst/>
              <a:rect l="l" t="t" r="r" b="b"/>
              <a:pathLst>
                <a:path w="472121" h="271508">
                  <a:moveTo>
                    <a:pt x="0" y="0"/>
                  </a:moveTo>
                  <a:lnTo>
                    <a:pt x="472121" y="0"/>
                  </a:lnTo>
                  <a:lnTo>
                    <a:pt x="472121" y="271508"/>
                  </a:lnTo>
                  <a:lnTo>
                    <a:pt x="0" y="271508"/>
                  </a:lnTo>
                  <a:close/>
                </a:path>
              </a:pathLst>
            </a:custGeom>
            <a:solidFill>
              <a:srgbClr val="304370"/>
            </a:solidFill>
          </p:spPr>
        </p:sp>
        <p:sp>
          <p:nvSpPr>
            <p:cNvPr id="29" name="TextBox 29"/>
            <p:cNvSpPr txBox="1"/>
            <p:nvPr/>
          </p:nvSpPr>
          <p:spPr>
            <a:xfrm>
              <a:off x="0" y="-19050"/>
              <a:ext cx="472121" cy="290558"/>
            </a:xfrm>
            <a:prstGeom prst="rect">
              <a:avLst/>
            </a:prstGeom>
          </p:spPr>
          <p:txBody>
            <a:bodyPr lIns="50800" tIns="50800" rIns="50800" bIns="50800" rtlCol="0" anchor="ctr"/>
            <a:lstStyle/>
            <a:p>
              <a:pPr algn="ctr">
                <a:lnSpc>
                  <a:spcPts val="3199"/>
                </a:lnSpc>
              </a:pPr>
              <a:endParaRPr/>
            </a:p>
          </p:txBody>
        </p:sp>
      </p:grpSp>
      <p:grpSp>
        <p:nvGrpSpPr>
          <p:cNvPr id="30" name="Group 30"/>
          <p:cNvGrpSpPr/>
          <p:nvPr/>
        </p:nvGrpSpPr>
        <p:grpSpPr>
          <a:xfrm>
            <a:off x="6292355" y="4190333"/>
            <a:ext cx="10821315" cy="1042141"/>
            <a:chOff x="0" y="0"/>
            <a:chExt cx="2794427" cy="269116"/>
          </a:xfrm>
        </p:grpSpPr>
        <p:sp>
          <p:nvSpPr>
            <p:cNvPr id="31" name="Freeform 31"/>
            <p:cNvSpPr/>
            <p:nvPr/>
          </p:nvSpPr>
          <p:spPr>
            <a:xfrm>
              <a:off x="0" y="0"/>
              <a:ext cx="2794427" cy="269116"/>
            </a:xfrm>
            <a:custGeom>
              <a:avLst/>
              <a:gdLst/>
              <a:ahLst/>
              <a:cxnLst/>
              <a:rect l="l" t="t" r="r" b="b"/>
              <a:pathLst>
                <a:path w="2794427" h="269116">
                  <a:moveTo>
                    <a:pt x="0" y="0"/>
                  </a:moveTo>
                  <a:lnTo>
                    <a:pt x="2794427" y="0"/>
                  </a:lnTo>
                  <a:lnTo>
                    <a:pt x="2794427" y="269116"/>
                  </a:lnTo>
                  <a:lnTo>
                    <a:pt x="0" y="269116"/>
                  </a:lnTo>
                  <a:close/>
                </a:path>
              </a:pathLst>
            </a:custGeom>
            <a:solidFill>
              <a:srgbClr val="FFFFFF"/>
            </a:solidFill>
          </p:spPr>
        </p:sp>
        <p:sp>
          <p:nvSpPr>
            <p:cNvPr id="32" name="TextBox 32"/>
            <p:cNvSpPr txBox="1"/>
            <p:nvPr/>
          </p:nvSpPr>
          <p:spPr>
            <a:xfrm>
              <a:off x="0" y="-19050"/>
              <a:ext cx="2794427" cy="288166"/>
            </a:xfrm>
            <a:prstGeom prst="rect">
              <a:avLst/>
            </a:prstGeom>
          </p:spPr>
          <p:txBody>
            <a:bodyPr lIns="50800" tIns="50800" rIns="50800" bIns="50800" rtlCol="0" anchor="ctr"/>
            <a:lstStyle/>
            <a:p>
              <a:pPr algn="ctr">
                <a:lnSpc>
                  <a:spcPts val="3199"/>
                </a:lnSpc>
              </a:pPr>
              <a:endParaRPr/>
            </a:p>
          </p:txBody>
        </p:sp>
      </p:grpSp>
      <p:sp>
        <p:nvSpPr>
          <p:cNvPr id="33"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34" name="TextBox 34"/>
          <p:cNvSpPr txBox="1"/>
          <p:nvPr/>
        </p:nvSpPr>
        <p:spPr>
          <a:xfrm>
            <a:off x="620398" y="3569677"/>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dirty="0" err="1">
                <a:solidFill>
                  <a:srgbClr val="304370"/>
                </a:solidFill>
                <a:ea typeface="思源黑体 Bold"/>
              </a:rPr>
              <a:t>研究意义</a:t>
            </a:r>
            <a:endParaRPr lang="en-US" sz="3200" u="none" spc="640" dirty="0">
              <a:solidFill>
                <a:srgbClr val="304370"/>
              </a:solidFill>
              <a:ea typeface="思源黑体 Bold"/>
            </a:endParaRPr>
          </a:p>
        </p:txBody>
      </p:sp>
      <p:sp>
        <p:nvSpPr>
          <p:cNvPr id="35" name="TextBox 35"/>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文献介绍</a:t>
            </a:r>
            <a:endParaRPr lang="en-US" altLang="zh-CN" sz="2499" spc="499" dirty="0">
              <a:solidFill>
                <a:srgbClr val="EEF2F5"/>
              </a:solidFill>
              <a:ea typeface="思源黑体 Medium"/>
            </a:endParaRPr>
          </a:p>
        </p:txBody>
      </p:sp>
      <p:sp>
        <p:nvSpPr>
          <p:cNvPr id="36" name="TextBox 36"/>
          <p:cNvSpPr txBox="1"/>
          <p:nvPr/>
        </p:nvSpPr>
        <p:spPr>
          <a:xfrm>
            <a:off x="620398" y="5708224"/>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altLang="zh-CN" sz="2499" spc="499" dirty="0">
              <a:solidFill>
                <a:srgbClr val="EEF2F5"/>
              </a:solidFill>
              <a:ea typeface="思源黑体 Medium"/>
            </a:endParaRPr>
          </a:p>
        </p:txBody>
      </p:sp>
      <p:sp>
        <p:nvSpPr>
          <p:cNvPr id="40" name="TextBox 40"/>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a:solidFill>
                  <a:srgbClr val="003070"/>
                </a:solidFill>
                <a:latin typeface="思源黑体 Bold"/>
                <a:ea typeface="思源黑体 Bold"/>
              </a:rPr>
              <a:t>1.请在此输入标题</a:t>
            </a:r>
          </a:p>
        </p:txBody>
      </p:sp>
      <p:sp>
        <p:nvSpPr>
          <p:cNvPr id="41" name="TextBox 41"/>
          <p:cNvSpPr txBox="1"/>
          <p:nvPr/>
        </p:nvSpPr>
        <p:spPr>
          <a:xfrm>
            <a:off x="4511708" y="2854876"/>
            <a:ext cx="12601962" cy="94742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对重要信息进行概括，2-3句即可。</a:t>
            </a:r>
          </a:p>
        </p:txBody>
      </p:sp>
      <p:sp>
        <p:nvSpPr>
          <p:cNvPr id="42" name="TextBox 42"/>
          <p:cNvSpPr txBox="1"/>
          <p:nvPr/>
        </p:nvSpPr>
        <p:spPr>
          <a:xfrm>
            <a:off x="6455276" y="4368011"/>
            <a:ext cx="10434379" cy="62357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a:t>
            </a:r>
          </a:p>
        </p:txBody>
      </p:sp>
      <p:sp>
        <p:nvSpPr>
          <p:cNvPr id="43" name="TextBox 43"/>
          <p:cNvSpPr txBox="1"/>
          <p:nvPr/>
        </p:nvSpPr>
        <p:spPr>
          <a:xfrm>
            <a:off x="4511708" y="2203779"/>
            <a:ext cx="12601962" cy="393700"/>
          </a:xfrm>
          <a:prstGeom prst="rect">
            <a:avLst/>
          </a:prstGeom>
        </p:spPr>
        <p:txBody>
          <a:bodyPr lIns="0" tIns="0" rIns="0" bIns="0" rtlCol="0" anchor="t">
            <a:spAutoFit/>
          </a:bodyPr>
          <a:lstStyle/>
          <a:p>
            <a:pPr>
              <a:lnSpc>
                <a:spcPts val="3199"/>
              </a:lnSpc>
              <a:spcBef>
                <a:spcPct val="0"/>
              </a:spcBef>
            </a:pPr>
            <a:r>
              <a:rPr lang="en-US" sz="2499" spc="374">
                <a:solidFill>
                  <a:srgbClr val="000000"/>
                </a:solidFill>
                <a:ea typeface="思源黑体 Medium"/>
              </a:rPr>
              <a:t>研究意义内容概括</a:t>
            </a:r>
          </a:p>
        </p:txBody>
      </p:sp>
      <p:sp>
        <p:nvSpPr>
          <p:cNvPr id="44" name="TextBox 44"/>
          <p:cNvSpPr txBox="1"/>
          <p:nvPr/>
        </p:nvSpPr>
        <p:spPr>
          <a:xfrm>
            <a:off x="4492658" y="4501996"/>
            <a:ext cx="1780647" cy="393700"/>
          </a:xfrm>
          <a:prstGeom prst="rect">
            <a:avLst/>
          </a:prstGeom>
        </p:spPr>
        <p:txBody>
          <a:bodyPr lIns="0" tIns="0" rIns="0" bIns="0" rtlCol="0" anchor="t">
            <a:spAutoFit/>
          </a:bodyPr>
          <a:lstStyle/>
          <a:p>
            <a:pPr algn="ctr">
              <a:lnSpc>
                <a:spcPts val="3199"/>
              </a:lnSpc>
              <a:spcBef>
                <a:spcPct val="0"/>
              </a:spcBef>
            </a:pPr>
            <a:r>
              <a:rPr lang="en-US" sz="2499" spc="374">
                <a:solidFill>
                  <a:srgbClr val="EEF2F5"/>
                </a:solidFill>
                <a:ea typeface="思源黑体 Medium"/>
              </a:rPr>
              <a:t>关键词</a:t>
            </a:r>
          </a:p>
        </p:txBody>
      </p:sp>
      <p:sp>
        <p:nvSpPr>
          <p:cNvPr id="45" name="TextBox 45"/>
          <p:cNvSpPr txBox="1"/>
          <p:nvPr/>
        </p:nvSpPr>
        <p:spPr>
          <a:xfrm>
            <a:off x="4779541" y="6490802"/>
            <a:ext cx="5605008" cy="2242820"/>
          </a:xfrm>
          <a:prstGeom prst="rect">
            <a:avLst/>
          </a:prstGeom>
        </p:spPr>
        <p:txBody>
          <a:bodyPr lIns="0" tIns="0" rIns="0" bIns="0" rtlCol="0" anchor="t">
            <a:spAutoFit/>
          </a:bodyPr>
          <a:lstStyle/>
          <a:p>
            <a:pPr>
              <a:lnSpc>
                <a:spcPts val="2559"/>
              </a:lnSpc>
            </a:pPr>
            <a:r>
              <a:rPr lang="en-US" sz="1599" spc="159">
                <a:solidFill>
                  <a:srgbClr val="000000"/>
                </a:solidFill>
                <a:latin typeface="思源黑体"/>
                <a:ea typeface="思源黑体"/>
              </a:rPr>
              <a:t>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对重要信息进行概括，2-3句即可。</a:t>
            </a:r>
          </a:p>
        </p:txBody>
      </p:sp>
      <p:sp>
        <p:nvSpPr>
          <p:cNvPr id="46" name="TextBox 46"/>
          <p:cNvSpPr txBox="1"/>
          <p:nvPr/>
        </p:nvSpPr>
        <p:spPr>
          <a:xfrm>
            <a:off x="4779541" y="5914599"/>
            <a:ext cx="5605008" cy="393700"/>
          </a:xfrm>
          <a:prstGeom prst="rect">
            <a:avLst/>
          </a:prstGeom>
        </p:spPr>
        <p:txBody>
          <a:bodyPr lIns="0" tIns="0" rIns="0" bIns="0" rtlCol="0" anchor="t">
            <a:spAutoFit/>
          </a:bodyPr>
          <a:lstStyle/>
          <a:p>
            <a:pPr algn="ctr">
              <a:lnSpc>
                <a:spcPts val="3199"/>
              </a:lnSpc>
              <a:spcBef>
                <a:spcPct val="0"/>
              </a:spcBef>
            </a:pPr>
            <a:r>
              <a:rPr lang="en-US" sz="2499" spc="374">
                <a:solidFill>
                  <a:srgbClr val="000000"/>
                </a:solidFill>
                <a:ea typeface="思源黑体 Medium"/>
              </a:rPr>
              <a:t>请在此处输入标题</a:t>
            </a:r>
          </a:p>
        </p:txBody>
      </p:sp>
      <p:grpSp>
        <p:nvGrpSpPr>
          <p:cNvPr id="47" name="Group 47"/>
          <p:cNvGrpSpPr/>
          <p:nvPr/>
        </p:nvGrpSpPr>
        <p:grpSpPr>
          <a:xfrm>
            <a:off x="11193204" y="5933649"/>
            <a:ext cx="5605008" cy="2799973"/>
            <a:chOff x="0" y="0"/>
            <a:chExt cx="7473345" cy="3733298"/>
          </a:xfrm>
        </p:grpSpPr>
        <p:sp>
          <p:nvSpPr>
            <p:cNvPr id="48" name="TextBox 48"/>
            <p:cNvSpPr txBox="1"/>
            <p:nvPr/>
          </p:nvSpPr>
          <p:spPr>
            <a:xfrm>
              <a:off x="0" y="761921"/>
              <a:ext cx="7473345" cy="2971377"/>
            </a:xfrm>
            <a:prstGeom prst="rect">
              <a:avLst/>
            </a:prstGeom>
          </p:spPr>
          <p:txBody>
            <a:bodyPr lIns="0" tIns="0" rIns="0" bIns="0" rtlCol="0" anchor="t">
              <a:spAutoFit/>
            </a:bodyPr>
            <a:lstStyle/>
            <a:p>
              <a:pPr>
                <a:lnSpc>
                  <a:spcPts val="2559"/>
                </a:lnSpc>
              </a:pPr>
              <a:r>
                <a:rPr lang="en-US" sz="1599" spc="159">
                  <a:solidFill>
                    <a:srgbClr val="FFFFFF"/>
                  </a:solidFill>
                  <a:latin typeface="思源黑体"/>
                  <a:ea typeface="思源黑体"/>
                </a:rPr>
                <a:t>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对重要信息进行概括，2-3句即可。请在此输入正文内容，正文内容不宜过长，对重要信息进行概括，2-3句即可。</a:t>
              </a:r>
            </a:p>
          </p:txBody>
        </p:sp>
        <p:sp>
          <p:nvSpPr>
            <p:cNvPr id="49" name="TextBox 49"/>
            <p:cNvSpPr txBox="1"/>
            <p:nvPr/>
          </p:nvSpPr>
          <p:spPr>
            <a:xfrm>
              <a:off x="0" y="-19050"/>
              <a:ext cx="7473345" cy="518583"/>
            </a:xfrm>
            <a:prstGeom prst="rect">
              <a:avLst/>
            </a:prstGeom>
          </p:spPr>
          <p:txBody>
            <a:bodyPr lIns="0" tIns="0" rIns="0" bIns="0" rtlCol="0" anchor="t">
              <a:spAutoFit/>
            </a:bodyPr>
            <a:lstStyle/>
            <a:p>
              <a:pPr algn="ctr">
                <a:lnSpc>
                  <a:spcPts val="3199"/>
                </a:lnSpc>
                <a:spcBef>
                  <a:spcPct val="0"/>
                </a:spcBef>
              </a:pPr>
              <a:r>
                <a:rPr lang="en-US" sz="2499" spc="374">
                  <a:solidFill>
                    <a:srgbClr val="FFFFFF"/>
                  </a:solidFill>
                  <a:ea typeface="思源黑体 Medium"/>
                </a:rPr>
                <a:t>请在此处输入标题</a:t>
              </a:r>
            </a:p>
          </p:txBody>
        </p:sp>
      </p:grpSp>
      <p:pic>
        <p:nvPicPr>
          <p:cNvPr id="50" name="图片 49">
            <a:extLst>
              <a:ext uri="{FF2B5EF4-FFF2-40B4-BE49-F238E27FC236}">
                <a16:creationId xmlns:a16="http://schemas.microsoft.com/office/drawing/2014/main" id="{9BDC0D5C-CB0E-4EF3-88AD-011AA8DBF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1.</a:t>
            </a:r>
            <a:r>
              <a:rPr lang="zh-CN" altLang="en-US" sz="3100" spc="310" dirty="0">
                <a:solidFill>
                  <a:srgbClr val="003070"/>
                </a:solidFill>
                <a:latin typeface="思源黑体 Bold"/>
                <a:ea typeface="思源黑体 Bold"/>
              </a:rPr>
              <a:t>结合多种深度学习算法对飞机进行预报和健康管理</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73" name="Group 29">
            <a:extLst>
              <a:ext uri="{FF2B5EF4-FFF2-40B4-BE49-F238E27FC236}">
                <a16:creationId xmlns:a16="http://schemas.microsoft.com/office/drawing/2014/main" id="{DEB0CE14-CE5D-476F-8993-5EAD86C290C9}"/>
              </a:ext>
            </a:extLst>
          </p:cNvPr>
          <p:cNvGrpSpPr/>
          <p:nvPr/>
        </p:nvGrpSpPr>
        <p:grpSpPr>
          <a:xfrm>
            <a:off x="4195556" y="2193862"/>
            <a:ext cx="223636" cy="2147167"/>
            <a:chOff x="0" y="0"/>
            <a:chExt cx="53411" cy="512804"/>
          </a:xfrm>
        </p:grpSpPr>
        <p:sp>
          <p:nvSpPr>
            <p:cNvPr id="74" name="Freeform 30">
              <a:extLst>
                <a:ext uri="{FF2B5EF4-FFF2-40B4-BE49-F238E27FC236}">
                  <a16:creationId xmlns:a16="http://schemas.microsoft.com/office/drawing/2014/main" id="{6E8D55BC-696C-4BC9-998C-213C89F57A65}"/>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75" name="TextBox 31">
              <a:extLst>
                <a:ext uri="{FF2B5EF4-FFF2-40B4-BE49-F238E27FC236}">
                  <a16:creationId xmlns:a16="http://schemas.microsoft.com/office/drawing/2014/main" id="{72D45E79-27A4-4C1D-AA91-D82FC48322AE}"/>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76" name="Group 32">
            <a:extLst>
              <a:ext uri="{FF2B5EF4-FFF2-40B4-BE49-F238E27FC236}">
                <a16:creationId xmlns:a16="http://schemas.microsoft.com/office/drawing/2014/main" id="{F48D86C1-8DEE-4613-8E13-2B7175BFF796}"/>
              </a:ext>
            </a:extLst>
          </p:cNvPr>
          <p:cNvGrpSpPr/>
          <p:nvPr/>
        </p:nvGrpSpPr>
        <p:grpSpPr>
          <a:xfrm>
            <a:off x="4195556" y="4507072"/>
            <a:ext cx="223636" cy="2147167"/>
            <a:chOff x="0" y="0"/>
            <a:chExt cx="53411" cy="512804"/>
          </a:xfrm>
        </p:grpSpPr>
        <p:sp>
          <p:nvSpPr>
            <p:cNvPr id="77" name="Freeform 33">
              <a:extLst>
                <a:ext uri="{FF2B5EF4-FFF2-40B4-BE49-F238E27FC236}">
                  <a16:creationId xmlns:a16="http://schemas.microsoft.com/office/drawing/2014/main" id="{A014AFB4-3AFB-4F59-983C-43FB68B58F2D}"/>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78" name="TextBox 34">
              <a:extLst>
                <a:ext uri="{FF2B5EF4-FFF2-40B4-BE49-F238E27FC236}">
                  <a16:creationId xmlns:a16="http://schemas.microsoft.com/office/drawing/2014/main" id="{6916FA34-A94C-4581-B8C4-AC650A152CB7}"/>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79" name="Group 35">
            <a:extLst>
              <a:ext uri="{FF2B5EF4-FFF2-40B4-BE49-F238E27FC236}">
                <a16:creationId xmlns:a16="http://schemas.microsoft.com/office/drawing/2014/main" id="{C6A5CD67-4339-4A85-93C3-62CDA9E4D0D5}"/>
              </a:ext>
            </a:extLst>
          </p:cNvPr>
          <p:cNvGrpSpPr/>
          <p:nvPr/>
        </p:nvGrpSpPr>
        <p:grpSpPr>
          <a:xfrm>
            <a:off x="4419193" y="2193862"/>
            <a:ext cx="12183656" cy="2147167"/>
            <a:chOff x="0" y="0"/>
            <a:chExt cx="2909801" cy="512804"/>
          </a:xfrm>
        </p:grpSpPr>
        <p:sp>
          <p:nvSpPr>
            <p:cNvPr id="80" name="Freeform 36">
              <a:extLst>
                <a:ext uri="{FF2B5EF4-FFF2-40B4-BE49-F238E27FC236}">
                  <a16:creationId xmlns:a16="http://schemas.microsoft.com/office/drawing/2014/main" id="{45A58505-6312-4DA5-BAA3-DA9DC7AB581D}"/>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81" name="TextBox 37">
              <a:extLst>
                <a:ext uri="{FF2B5EF4-FFF2-40B4-BE49-F238E27FC236}">
                  <a16:creationId xmlns:a16="http://schemas.microsoft.com/office/drawing/2014/main" id="{ADD425E7-1B14-4A3F-A2FB-18376FA43257}"/>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82" name="Group 38">
            <a:extLst>
              <a:ext uri="{FF2B5EF4-FFF2-40B4-BE49-F238E27FC236}">
                <a16:creationId xmlns:a16="http://schemas.microsoft.com/office/drawing/2014/main" id="{12504A7E-E561-41F6-9BCA-98AB830D35C7}"/>
              </a:ext>
            </a:extLst>
          </p:cNvPr>
          <p:cNvGrpSpPr/>
          <p:nvPr/>
        </p:nvGrpSpPr>
        <p:grpSpPr>
          <a:xfrm>
            <a:off x="4419193" y="4507072"/>
            <a:ext cx="12183656" cy="2147167"/>
            <a:chOff x="0" y="0"/>
            <a:chExt cx="2909801" cy="512804"/>
          </a:xfrm>
        </p:grpSpPr>
        <p:sp>
          <p:nvSpPr>
            <p:cNvPr id="83" name="Freeform 39">
              <a:extLst>
                <a:ext uri="{FF2B5EF4-FFF2-40B4-BE49-F238E27FC236}">
                  <a16:creationId xmlns:a16="http://schemas.microsoft.com/office/drawing/2014/main" id="{AA2A1764-8A33-47F1-8BB0-97EEB8218C73}"/>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84" name="TextBox 40">
              <a:extLst>
                <a:ext uri="{FF2B5EF4-FFF2-40B4-BE49-F238E27FC236}">
                  <a16:creationId xmlns:a16="http://schemas.microsoft.com/office/drawing/2014/main" id="{5ADD5EF4-5771-45BC-B5BB-DB053A8D6E73}"/>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85" name="Group 41">
            <a:extLst>
              <a:ext uri="{FF2B5EF4-FFF2-40B4-BE49-F238E27FC236}">
                <a16:creationId xmlns:a16="http://schemas.microsoft.com/office/drawing/2014/main" id="{D4C1BBFC-3CFE-450F-AA5C-24D0954705DD}"/>
              </a:ext>
            </a:extLst>
          </p:cNvPr>
          <p:cNvGrpSpPr/>
          <p:nvPr/>
        </p:nvGrpSpPr>
        <p:grpSpPr>
          <a:xfrm>
            <a:off x="4195556" y="6820282"/>
            <a:ext cx="223636" cy="2147167"/>
            <a:chOff x="0" y="0"/>
            <a:chExt cx="53411" cy="512804"/>
          </a:xfrm>
        </p:grpSpPr>
        <p:sp>
          <p:nvSpPr>
            <p:cNvPr id="86" name="Freeform 42">
              <a:extLst>
                <a:ext uri="{FF2B5EF4-FFF2-40B4-BE49-F238E27FC236}">
                  <a16:creationId xmlns:a16="http://schemas.microsoft.com/office/drawing/2014/main" id="{1F51233A-610A-4A68-B282-D4FF0366AD92}"/>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87" name="TextBox 43">
              <a:extLst>
                <a:ext uri="{FF2B5EF4-FFF2-40B4-BE49-F238E27FC236}">
                  <a16:creationId xmlns:a16="http://schemas.microsoft.com/office/drawing/2014/main" id="{6C80015E-B3FE-4E72-A1B2-AD9654A7A181}"/>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88" name="Group 44">
            <a:extLst>
              <a:ext uri="{FF2B5EF4-FFF2-40B4-BE49-F238E27FC236}">
                <a16:creationId xmlns:a16="http://schemas.microsoft.com/office/drawing/2014/main" id="{A78C4633-05F8-4C68-8D03-8CFC97C0D708}"/>
              </a:ext>
            </a:extLst>
          </p:cNvPr>
          <p:cNvGrpSpPr/>
          <p:nvPr/>
        </p:nvGrpSpPr>
        <p:grpSpPr>
          <a:xfrm>
            <a:off x="4419193" y="6820282"/>
            <a:ext cx="12183656" cy="2147167"/>
            <a:chOff x="0" y="0"/>
            <a:chExt cx="2909801" cy="512804"/>
          </a:xfrm>
        </p:grpSpPr>
        <p:sp>
          <p:nvSpPr>
            <p:cNvPr id="89" name="Freeform 45">
              <a:extLst>
                <a:ext uri="{FF2B5EF4-FFF2-40B4-BE49-F238E27FC236}">
                  <a16:creationId xmlns:a16="http://schemas.microsoft.com/office/drawing/2014/main" id="{33345AB0-68E7-4C5B-AECC-490ED2D8D9B5}"/>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90" name="TextBox 46">
              <a:extLst>
                <a:ext uri="{FF2B5EF4-FFF2-40B4-BE49-F238E27FC236}">
                  <a16:creationId xmlns:a16="http://schemas.microsoft.com/office/drawing/2014/main" id="{488D08DC-5CF9-42DB-AD88-C1114E1C6AD0}"/>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91" name="TextBox 47">
            <a:extLst>
              <a:ext uri="{FF2B5EF4-FFF2-40B4-BE49-F238E27FC236}">
                <a16:creationId xmlns:a16="http://schemas.microsoft.com/office/drawing/2014/main" id="{2C8F88B7-727D-4931-B3DE-9B373F5B1492}"/>
              </a:ext>
            </a:extLst>
          </p:cNvPr>
          <p:cNvSpPr txBox="1"/>
          <p:nvPr/>
        </p:nvSpPr>
        <p:spPr>
          <a:xfrm>
            <a:off x="4741986" y="3028252"/>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文章介绍了一种基于深度学习算法的飞机健康管理（</a:t>
            </a:r>
            <a:r>
              <a:rPr lang="en-US" altLang="zh-CN" sz="2000" spc="159" dirty="0">
                <a:solidFill>
                  <a:srgbClr val="000000"/>
                </a:solidFill>
                <a:latin typeface="思源黑体"/>
                <a:ea typeface="思源黑体"/>
              </a:rPr>
              <a:t>PHM</a:t>
            </a:r>
            <a:r>
              <a:rPr lang="zh-CN" altLang="en-US" sz="2000" spc="159" dirty="0">
                <a:solidFill>
                  <a:srgbClr val="000000"/>
                </a:solidFill>
                <a:latin typeface="思源黑体"/>
                <a:ea typeface="思源黑体"/>
              </a:rPr>
              <a:t>）模型，提出了将多个深度学习算法结合起来构建飞机</a:t>
            </a:r>
            <a:r>
              <a:rPr lang="en-US" altLang="zh-CN" sz="2000" spc="159" dirty="0">
                <a:solidFill>
                  <a:srgbClr val="000000"/>
                </a:solidFill>
                <a:latin typeface="思源黑体"/>
                <a:ea typeface="思源黑体"/>
              </a:rPr>
              <a:t>PHM</a:t>
            </a:r>
            <a:r>
              <a:rPr lang="zh-CN" altLang="en-US" sz="2000" spc="159" dirty="0">
                <a:solidFill>
                  <a:srgbClr val="000000"/>
                </a:solidFill>
                <a:latin typeface="思源黑体"/>
                <a:ea typeface="思源黑体"/>
              </a:rPr>
              <a:t>模型的框架。</a:t>
            </a:r>
            <a:endParaRPr lang="en-US" altLang="zh-CN" sz="2000" spc="159" dirty="0">
              <a:solidFill>
                <a:srgbClr val="000000"/>
              </a:solidFill>
              <a:latin typeface="思源黑体"/>
              <a:ea typeface="思源黑体"/>
            </a:endParaRPr>
          </a:p>
        </p:txBody>
      </p:sp>
      <p:sp>
        <p:nvSpPr>
          <p:cNvPr id="92" name="TextBox 48">
            <a:extLst>
              <a:ext uri="{FF2B5EF4-FFF2-40B4-BE49-F238E27FC236}">
                <a16:creationId xmlns:a16="http://schemas.microsoft.com/office/drawing/2014/main" id="{4E990AED-E9B4-4FDA-B3C4-BB8E90FC8C72}"/>
              </a:ext>
            </a:extLst>
          </p:cNvPr>
          <p:cNvSpPr txBox="1"/>
          <p:nvPr/>
        </p:nvSpPr>
        <p:spPr>
          <a:xfrm>
            <a:off x="4741986" y="5330030"/>
            <a:ext cx="11412195" cy="978153"/>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通过使用多个神经网络来提取样本的深层抽象特征，有效地克服了传统浅层学习的问题。文章选择了</a:t>
            </a:r>
            <a:r>
              <a:rPr lang="zh-CN" altLang="en-US" sz="2000" spc="159" dirty="0">
                <a:solidFill>
                  <a:schemeClr val="tx2">
                    <a:lumMod val="60000"/>
                    <a:lumOff val="40000"/>
                  </a:schemeClr>
                </a:solidFill>
                <a:latin typeface="思源黑体"/>
                <a:ea typeface="思源黑体"/>
              </a:rPr>
              <a:t>深度置信网络（</a:t>
            </a:r>
            <a:r>
              <a:rPr lang="en-US" altLang="zh-CN" sz="2000" spc="159" dirty="0">
                <a:solidFill>
                  <a:schemeClr val="tx2">
                    <a:lumMod val="60000"/>
                    <a:lumOff val="40000"/>
                  </a:schemeClr>
                </a:solidFill>
                <a:latin typeface="思源黑体"/>
                <a:ea typeface="思源黑体"/>
              </a:rPr>
              <a:t>DBN</a:t>
            </a:r>
            <a:r>
              <a:rPr lang="zh-CN" altLang="en-US" sz="2000" spc="159" dirty="0">
                <a:solidFill>
                  <a:schemeClr val="tx2">
                    <a:lumMod val="60000"/>
                    <a:lumOff val="40000"/>
                  </a:schemeClr>
                </a:solidFill>
                <a:latin typeface="思源黑体"/>
                <a:ea typeface="思源黑体"/>
              </a:rPr>
              <a:t>）</a:t>
            </a:r>
            <a:r>
              <a:rPr lang="zh-CN" altLang="en-US" sz="2000" spc="159" dirty="0">
                <a:solidFill>
                  <a:srgbClr val="000000"/>
                </a:solidFill>
                <a:latin typeface="思源黑体"/>
                <a:ea typeface="思源黑体"/>
              </a:rPr>
              <a:t>和</a:t>
            </a:r>
            <a:r>
              <a:rPr lang="zh-CN" altLang="en-US" sz="2000" spc="159" dirty="0">
                <a:solidFill>
                  <a:schemeClr val="tx2">
                    <a:lumMod val="60000"/>
                    <a:lumOff val="40000"/>
                  </a:schemeClr>
                </a:solidFill>
                <a:latin typeface="思源黑体"/>
                <a:ea typeface="思源黑体"/>
              </a:rPr>
              <a:t>长短期记忆网络（</a:t>
            </a:r>
            <a:r>
              <a:rPr lang="en-US" altLang="zh-CN" sz="2000" spc="159" dirty="0">
                <a:solidFill>
                  <a:schemeClr val="tx2">
                    <a:lumMod val="60000"/>
                    <a:lumOff val="40000"/>
                  </a:schemeClr>
                </a:solidFill>
                <a:latin typeface="思源黑体"/>
                <a:ea typeface="思源黑体"/>
              </a:rPr>
              <a:t>LSTM</a:t>
            </a:r>
            <a:r>
              <a:rPr lang="zh-CN" altLang="en-US" sz="2000" spc="159" dirty="0">
                <a:solidFill>
                  <a:schemeClr val="tx2">
                    <a:lumMod val="60000"/>
                    <a:lumOff val="40000"/>
                  </a:schemeClr>
                </a:solidFill>
                <a:latin typeface="思源黑体"/>
                <a:ea typeface="思源黑体"/>
              </a:rPr>
              <a:t>）</a:t>
            </a:r>
            <a:r>
              <a:rPr lang="zh-CN" altLang="en-US" sz="2000" spc="159" dirty="0">
                <a:solidFill>
                  <a:srgbClr val="000000"/>
                </a:solidFill>
                <a:latin typeface="思源黑体"/>
                <a:ea typeface="思源黑体"/>
              </a:rPr>
              <a:t>作为主要的深度学习算法，用于飞机系统的状态评估、故障分类、传感器预测和剩余寿命估计。</a:t>
            </a:r>
            <a:endParaRPr lang="en-US" sz="2000" spc="159" dirty="0">
              <a:solidFill>
                <a:srgbClr val="000000"/>
              </a:solidFill>
              <a:latin typeface="思源黑体"/>
              <a:ea typeface="思源黑体"/>
            </a:endParaRPr>
          </a:p>
        </p:txBody>
      </p:sp>
      <p:sp>
        <p:nvSpPr>
          <p:cNvPr id="93" name="TextBox 49">
            <a:extLst>
              <a:ext uri="{FF2B5EF4-FFF2-40B4-BE49-F238E27FC236}">
                <a16:creationId xmlns:a16="http://schemas.microsoft.com/office/drawing/2014/main" id="{3542CDD6-6CB9-42AA-A1A0-99D48FD67693}"/>
              </a:ext>
            </a:extLst>
          </p:cNvPr>
          <p:cNvSpPr txBox="1"/>
          <p:nvPr/>
        </p:nvSpPr>
        <p:spPr>
          <a:xfrm>
            <a:off x="4741986" y="7579664"/>
            <a:ext cx="11412195" cy="978153"/>
          </a:xfrm>
          <a:prstGeom prst="rect">
            <a:avLst/>
          </a:prstGeom>
        </p:spPr>
        <p:txBody>
          <a:bodyPr lIns="0" tIns="0" rIns="0" bIns="0" rtlCol="0" anchor="t">
            <a:spAutoFit/>
          </a:bodyPr>
          <a:lstStyle/>
          <a:p>
            <a:pPr>
              <a:lnSpc>
                <a:spcPts val="2559"/>
              </a:lnSpc>
            </a:pPr>
            <a:r>
              <a:rPr lang="zh-CN" altLang="zh-CN" sz="2000" spc="159" dirty="0">
                <a:solidFill>
                  <a:srgbClr val="000000"/>
                </a:solidFill>
                <a:latin typeface="思源黑体"/>
                <a:ea typeface="思源黑体"/>
              </a:rPr>
              <a:t>通过结合多个传感器的时间序列数据，利用深度学习算法进行状态参数预测和健康指标评估，从而实现对飞机系统剩余寿命的预测和故障诊断。这种模型可以</a:t>
            </a:r>
            <a:r>
              <a:rPr lang="zh-CN" altLang="zh-CN" sz="2000" spc="159" dirty="0">
                <a:solidFill>
                  <a:schemeClr val="tx2">
                    <a:lumMod val="60000"/>
                    <a:lumOff val="40000"/>
                  </a:schemeClr>
                </a:solidFill>
                <a:latin typeface="思源黑体"/>
                <a:ea typeface="思源黑体"/>
              </a:rPr>
              <a:t>提高飞机系统的可靠性和安全性，减少维修成本和停机时间</a:t>
            </a:r>
            <a:r>
              <a:rPr lang="zh-CN" altLang="zh-CN" sz="2000" spc="159" dirty="0">
                <a:solidFill>
                  <a:srgbClr val="000000"/>
                </a:solidFill>
                <a:latin typeface="思源黑体"/>
                <a:ea typeface="思源黑体"/>
              </a:rPr>
              <a:t>。</a:t>
            </a:r>
            <a:endParaRPr lang="en-US" sz="2000" spc="159" dirty="0">
              <a:solidFill>
                <a:srgbClr val="000000"/>
              </a:solidFill>
              <a:latin typeface="思源黑体"/>
              <a:ea typeface="思源黑体"/>
            </a:endParaRPr>
          </a:p>
        </p:txBody>
      </p:sp>
      <p:sp>
        <p:nvSpPr>
          <p:cNvPr id="94" name="TextBox 50">
            <a:extLst>
              <a:ext uri="{FF2B5EF4-FFF2-40B4-BE49-F238E27FC236}">
                <a16:creationId xmlns:a16="http://schemas.microsoft.com/office/drawing/2014/main" id="{10971345-BE49-4BEC-8E1E-80F592BE8AA7}"/>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95" name="TextBox 51">
            <a:extLst>
              <a:ext uri="{FF2B5EF4-FFF2-40B4-BE49-F238E27FC236}">
                <a16:creationId xmlns:a16="http://schemas.microsoft.com/office/drawing/2014/main" id="{1947E95D-C5ED-4EA3-B6E4-C86688739645}"/>
              </a:ext>
            </a:extLst>
          </p:cNvPr>
          <p:cNvSpPr txBox="1"/>
          <p:nvPr/>
        </p:nvSpPr>
        <p:spPr>
          <a:xfrm>
            <a:off x="4741986" y="4784508"/>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96" name="TextBox 52">
            <a:extLst>
              <a:ext uri="{FF2B5EF4-FFF2-40B4-BE49-F238E27FC236}">
                <a16:creationId xmlns:a16="http://schemas.microsoft.com/office/drawing/2014/main" id="{AA7C6FDC-2542-4EEA-A5C7-DE24299A0539}"/>
              </a:ext>
            </a:extLst>
          </p:cNvPr>
          <p:cNvSpPr txBox="1"/>
          <p:nvPr/>
        </p:nvSpPr>
        <p:spPr>
          <a:xfrm>
            <a:off x="4741986" y="7101914"/>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2.</a:t>
            </a:r>
            <a:r>
              <a:rPr lang="zh-CN" altLang="en-US" sz="3100" spc="310" dirty="0">
                <a:solidFill>
                  <a:srgbClr val="003070"/>
                </a:solidFill>
                <a:latin typeface="思源黑体 Bold"/>
                <a:ea typeface="思源黑体 Bold"/>
              </a:rPr>
              <a:t>基于深度强化学习的自主空战智能代理</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68E3CDF6-DB6B-4496-B367-F1E2C715DF4D}"/>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8B5EC0A7-6048-4FC1-945D-4B2F71C8CBF3}"/>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09DB5E1E-C990-4D84-8839-12AA68EF6985}"/>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B4FA7CA3-1054-45CF-B306-42EBEBD7007D}"/>
              </a:ext>
            </a:extLst>
          </p:cNvPr>
          <p:cNvGrpSpPr/>
          <p:nvPr/>
        </p:nvGrpSpPr>
        <p:grpSpPr>
          <a:xfrm>
            <a:off x="4195556" y="4507072"/>
            <a:ext cx="223636" cy="2309659"/>
            <a:chOff x="0" y="0"/>
            <a:chExt cx="53411" cy="512804"/>
          </a:xfrm>
        </p:grpSpPr>
        <p:sp>
          <p:nvSpPr>
            <p:cNvPr id="51" name="Freeform 33">
              <a:extLst>
                <a:ext uri="{FF2B5EF4-FFF2-40B4-BE49-F238E27FC236}">
                  <a16:creationId xmlns:a16="http://schemas.microsoft.com/office/drawing/2014/main" id="{6EB700D2-02E9-4203-BDCA-35FE58C90D2C}"/>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A3FC0F1A-0C72-4FF8-9624-EA9C9BBC7B40}"/>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6006692A-E4EC-4661-9746-E6F86C1E4466}"/>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ACE7B791-5E4F-4B29-8502-BECCF5402A6A}"/>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4AEAF4EE-29F7-4FE6-A1DD-287E3CDD5006}"/>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98CAEBF3-65CA-40AC-9286-95B0FDA472E2}"/>
              </a:ext>
            </a:extLst>
          </p:cNvPr>
          <p:cNvGrpSpPr/>
          <p:nvPr/>
        </p:nvGrpSpPr>
        <p:grpSpPr>
          <a:xfrm>
            <a:off x="4419191" y="4507072"/>
            <a:ext cx="12183657" cy="2309659"/>
            <a:chOff x="0" y="0"/>
            <a:chExt cx="2909801" cy="512804"/>
          </a:xfrm>
        </p:grpSpPr>
        <p:sp>
          <p:nvSpPr>
            <p:cNvPr id="57" name="Freeform 39">
              <a:extLst>
                <a:ext uri="{FF2B5EF4-FFF2-40B4-BE49-F238E27FC236}">
                  <a16:creationId xmlns:a16="http://schemas.microsoft.com/office/drawing/2014/main" id="{E890AE54-0D50-4565-8591-AEEC37907ADE}"/>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8FAA92FE-D209-4629-B150-59D930BACDB4}"/>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EDFF702C-6523-4E48-BADF-009CAEDAADB5}"/>
              </a:ext>
            </a:extLst>
          </p:cNvPr>
          <p:cNvGrpSpPr/>
          <p:nvPr/>
        </p:nvGrpSpPr>
        <p:grpSpPr>
          <a:xfrm>
            <a:off x="4195556" y="7101914"/>
            <a:ext cx="223636" cy="1865535"/>
            <a:chOff x="0" y="0"/>
            <a:chExt cx="53411" cy="512804"/>
          </a:xfrm>
        </p:grpSpPr>
        <p:sp>
          <p:nvSpPr>
            <p:cNvPr id="60" name="Freeform 42">
              <a:extLst>
                <a:ext uri="{FF2B5EF4-FFF2-40B4-BE49-F238E27FC236}">
                  <a16:creationId xmlns:a16="http://schemas.microsoft.com/office/drawing/2014/main" id="{1645C5A4-F1AD-47AA-86EE-610AA791114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E04E8824-A47C-438E-84A0-80B69BCBF77C}"/>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83DAAA6A-EA50-4E77-AD3C-A6C7EDEDAEDF}"/>
              </a:ext>
            </a:extLst>
          </p:cNvPr>
          <p:cNvGrpSpPr/>
          <p:nvPr/>
        </p:nvGrpSpPr>
        <p:grpSpPr>
          <a:xfrm>
            <a:off x="4419193" y="7101914"/>
            <a:ext cx="12183656" cy="1865535"/>
            <a:chOff x="0" y="0"/>
            <a:chExt cx="2909801" cy="512804"/>
          </a:xfrm>
        </p:grpSpPr>
        <p:sp>
          <p:nvSpPr>
            <p:cNvPr id="63" name="Freeform 45">
              <a:extLst>
                <a:ext uri="{FF2B5EF4-FFF2-40B4-BE49-F238E27FC236}">
                  <a16:creationId xmlns:a16="http://schemas.microsoft.com/office/drawing/2014/main" id="{53DDA751-5A30-4C80-B3C6-46C402B45850}"/>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AF331C46-CB02-4F3B-AC42-AD6B5078EF5D}"/>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12B185C2-E2D2-4807-AE33-286B829FCB89}"/>
              </a:ext>
            </a:extLst>
          </p:cNvPr>
          <p:cNvSpPr txBox="1"/>
          <p:nvPr/>
        </p:nvSpPr>
        <p:spPr>
          <a:xfrm>
            <a:off x="4741986" y="302825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论文介绍了一种基于深度强化学习的智能代理模型，用于自主空战中的目标追踪和射击任务。通过使用</a:t>
            </a:r>
            <a:r>
              <a:rPr lang="zh-CN" altLang="en-US" sz="2000" spc="159" dirty="0">
                <a:solidFill>
                  <a:schemeClr val="tx2">
                    <a:lumMod val="60000"/>
                    <a:lumOff val="40000"/>
                  </a:schemeClr>
                </a:solidFill>
                <a:latin typeface="思源黑体"/>
                <a:ea typeface="思源黑体"/>
              </a:rPr>
              <a:t>时间延迟的状态转换、连续动作空间和精心设计的状态和奖励函数</a:t>
            </a:r>
            <a:r>
              <a:rPr lang="zh-CN" altLang="en-US" sz="2000" spc="159" dirty="0">
                <a:solidFill>
                  <a:srgbClr val="000000"/>
                </a:solidFill>
                <a:latin typeface="思源黑体"/>
                <a:ea typeface="思源黑体"/>
              </a:rPr>
              <a:t>，利用</a:t>
            </a:r>
            <a:r>
              <a:rPr lang="en-US" altLang="zh-CN" sz="2000" spc="159" dirty="0">
                <a:solidFill>
                  <a:schemeClr val="tx2">
                    <a:lumMod val="60000"/>
                    <a:lumOff val="40000"/>
                  </a:schemeClr>
                </a:solidFill>
                <a:latin typeface="思源黑体"/>
                <a:ea typeface="思源黑体"/>
              </a:rPr>
              <a:t>PPO</a:t>
            </a:r>
            <a:r>
              <a:rPr lang="zh-CN" altLang="en-US" sz="2000" spc="159" dirty="0">
                <a:solidFill>
                  <a:srgbClr val="000000"/>
                </a:solidFill>
                <a:latin typeface="思源黑体"/>
                <a:ea typeface="思源黑体"/>
              </a:rPr>
              <a:t>和</a:t>
            </a:r>
            <a:r>
              <a:rPr lang="en-US" altLang="zh-CN" sz="2000" spc="159" dirty="0">
                <a:solidFill>
                  <a:schemeClr val="tx2">
                    <a:lumMod val="60000"/>
                    <a:lumOff val="40000"/>
                  </a:schemeClr>
                </a:solidFill>
                <a:latin typeface="思源黑体"/>
                <a:ea typeface="思源黑体"/>
              </a:rPr>
              <a:t>Soft SAC</a:t>
            </a:r>
            <a:r>
              <a:rPr lang="zh-CN" altLang="en-US" sz="2000" spc="159" dirty="0">
                <a:solidFill>
                  <a:srgbClr val="000000"/>
                </a:solidFill>
                <a:latin typeface="思源黑体"/>
                <a:ea typeface="思源黑体"/>
              </a:rPr>
              <a:t>算法训练智能代理模型在不可预测和无响应情况下追踪和击落目标飞机。</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7D86C1AC-2ECA-49E5-9BDF-EEE5FECF49EE}"/>
              </a:ext>
            </a:extLst>
          </p:cNvPr>
          <p:cNvSpPr txBox="1"/>
          <p:nvPr/>
        </p:nvSpPr>
        <p:spPr>
          <a:xfrm>
            <a:off x="4741986" y="5000626"/>
            <a:ext cx="11717214" cy="1645002"/>
          </a:xfrm>
          <a:prstGeom prst="rect">
            <a:avLst/>
          </a:prstGeom>
        </p:spPr>
        <p:txBody>
          <a:bodyPr wrap="square" lIns="0" tIns="0" rIns="0" bIns="0" rtlCol="0" anchor="t">
            <a:spAutoFit/>
          </a:bodyPr>
          <a:lstStyle/>
          <a:p>
            <a:pPr>
              <a:lnSpc>
                <a:spcPts val="2559"/>
              </a:lnSpc>
            </a:pPr>
            <a:r>
              <a:rPr lang="en-US" altLang="zh-CN" sz="2000" spc="159" dirty="0">
                <a:solidFill>
                  <a:srgbClr val="000000"/>
                </a:solidFill>
                <a:latin typeface="思源黑体"/>
                <a:ea typeface="思源黑体"/>
              </a:rPr>
              <a:t>1)</a:t>
            </a:r>
            <a:r>
              <a:rPr lang="zh-CN" altLang="en-US" sz="2000" spc="159" dirty="0">
                <a:solidFill>
                  <a:srgbClr val="000000"/>
                </a:solidFill>
                <a:latin typeface="思源黑体"/>
                <a:ea typeface="思源黑体"/>
              </a:rPr>
              <a:t>通过深度强化学习技术设计智能代理模型，能够自主学习目标追踪和射击任务，在不可预测和无响应的情况下做出决策，提高无人机的空战能力。</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2)</a:t>
            </a:r>
            <a:r>
              <a:rPr lang="zh-CN" altLang="en-US" sz="2000" spc="159" dirty="0">
                <a:solidFill>
                  <a:srgbClr val="000000"/>
                </a:solidFill>
                <a:latin typeface="思源黑体"/>
                <a:ea typeface="思源黑体"/>
              </a:rPr>
              <a:t>引入</a:t>
            </a:r>
            <a:r>
              <a:rPr lang="zh-CN" altLang="en-US" sz="2000" spc="159" dirty="0">
                <a:solidFill>
                  <a:schemeClr val="tx2">
                    <a:lumMod val="60000"/>
                    <a:lumOff val="40000"/>
                  </a:schemeClr>
                </a:solidFill>
                <a:latin typeface="思源黑体"/>
                <a:ea typeface="思源黑体"/>
              </a:rPr>
              <a:t>时间延迟的状态转换</a:t>
            </a:r>
            <a:r>
              <a:rPr lang="zh-CN" altLang="en-US" sz="2000" spc="159" dirty="0">
                <a:solidFill>
                  <a:srgbClr val="000000"/>
                </a:solidFill>
                <a:latin typeface="思源黑体"/>
                <a:ea typeface="思源黑体"/>
              </a:rPr>
              <a:t>，使智能体能够更好地适应实际的动作响应时间，从而更好地理解和应对空战环境中的动态变化，提高目标追踪和射击性能。</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3)</a:t>
            </a:r>
            <a:r>
              <a:rPr lang="zh-CN" altLang="en-US" sz="2000" spc="159" dirty="0">
                <a:solidFill>
                  <a:srgbClr val="000000"/>
                </a:solidFill>
                <a:latin typeface="思源黑体"/>
                <a:ea typeface="思源黑体"/>
              </a:rPr>
              <a:t>将动作空间从离散动作转变为</a:t>
            </a:r>
            <a:r>
              <a:rPr lang="zh-CN" altLang="en-US" sz="2000" spc="159" dirty="0">
                <a:solidFill>
                  <a:schemeClr val="tx2">
                    <a:lumMod val="60000"/>
                    <a:lumOff val="40000"/>
                  </a:schemeClr>
                </a:solidFill>
                <a:latin typeface="思源黑体"/>
                <a:ea typeface="思源黑体"/>
              </a:rPr>
              <a:t>连续动作</a:t>
            </a:r>
            <a:r>
              <a:rPr lang="en-US" altLang="zh-CN" sz="2000" spc="159" dirty="0">
                <a:solidFill>
                  <a:srgbClr val="000000"/>
                </a:solidFill>
                <a:latin typeface="思源黑体"/>
                <a:ea typeface="思源黑体"/>
              </a:rPr>
              <a:t>,</a:t>
            </a:r>
            <a:r>
              <a:rPr lang="zh-CN" altLang="en-US" sz="2000" spc="159" dirty="0">
                <a:solidFill>
                  <a:srgbClr val="000000"/>
                </a:solidFill>
                <a:latin typeface="思源黑体"/>
                <a:ea typeface="思源黑体"/>
              </a:rPr>
              <a:t>学习性能更好，更符合真实人类飞行员的操作方式。</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93391821-FEB0-4EA3-9977-8FDC23265CF4}"/>
              </a:ext>
            </a:extLst>
          </p:cNvPr>
          <p:cNvSpPr txBox="1"/>
          <p:nvPr/>
        </p:nvSpPr>
        <p:spPr>
          <a:xfrm>
            <a:off x="4741985" y="7850538"/>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动力学相关的状态转换在目标定位中的应用可以为目标定位和追踪领域的研究提供了新的思路和方法。</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FEF264FB-C208-456F-8463-FDC16C5698BD}"/>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B17AB459-5CA9-4B89-A3A1-66F7C18F8EE3}"/>
              </a:ext>
            </a:extLst>
          </p:cNvPr>
          <p:cNvSpPr txBox="1"/>
          <p:nvPr/>
        </p:nvSpPr>
        <p:spPr>
          <a:xfrm>
            <a:off x="4741986" y="4585877"/>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5A76DAF6-B0D1-48C4-8085-6CC6DAACBB77}"/>
              </a:ext>
            </a:extLst>
          </p:cNvPr>
          <p:cNvSpPr txBox="1"/>
          <p:nvPr/>
        </p:nvSpPr>
        <p:spPr>
          <a:xfrm>
            <a:off x="4741984" y="7307534"/>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31407388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3.</a:t>
            </a:r>
            <a:r>
              <a:rPr lang="zh-CN" altLang="en-US" sz="3100" spc="310" dirty="0">
                <a:solidFill>
                  <a:srgbClr val="003070"/>
                </a:solidFill>
                <a:latin typeface="思源黑体 Bold"/>
                <a:ea typeface="思源黑体 Bold"/>
              </a:rPr>
              <a:t>基于分层的智能建模方法的多机空战行为建模</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5E139991-0D8D-4396-89D0-81C14A41C312}"/>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535F1551-B5D5-4CAA-ABAB-ABAE9F995394}"/>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A6269D36-49C3-45CA-B176-C18204E07493}"/>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7943B060-3703-4EE9-8FAE-5EE6C26C2DC8}"/>
              </a:ext>
            </a:extLst>
          </p:cNvPr>
          <p:cNvGrpSpPr/>
          <p:nvPr/>
        </p:nvGrpSpPr>
        <p:grpSpPr>
          <a:xfrm>
            <a:off x="4195556" y="4507072"/>
            <a:ext cx="223636" cy="2147167"/>
            <a:chOff x="0" y="0"/>
            <a:chExt cx="53411" cy="512804"/>
          </a:xfrm>
        </p:grpSpPr>
        <p:sp>
          <p:nvSpPr>
            <p:cNvPr id="51" name="Freeform 33">
              <a:extLst>
                <a:ext uri="{FF2B5EF4-FFF2-40B4-BE49-F238E27FC236}">
                  <a16:creationId xmlns:a16="http://schemas.microsoft.com/office/drawing/2014/main" id="{FB09E395-4BEC-4C29-A956-68606742C631}"/>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7CFAC9E4-FC70-4212-BAFB-131A262A81FF}"/>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FBC0C732-F759-4BF2-8639-01EB44D9C236}"/>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E5C91026-1B40-491E-8417-4082069330D1}"/>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6713A176-8660-4D36-86E0-3CB233BC7266}"/>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6A70E632-3C07-4F79-9B3C-238931E2C7ED}"/>
              </a:ext>
            </a:extLst>
          </p:cNvPr>
          <p:cNvGrpSpPr/>
          <p:nvPr/>
        </p:nvGrpSpPr>
        <p:grpSpPr>
          <a:xfrm>
            <a:off x="4419193" y="4507072"/>
            <a:ext cx="12183656" cy="2147167"/>
            <a:chOff x="0" y="0"/>
            <a:chExt cx="2909801" cy="512804"/>
          </a:xfrm>
        </p:grpSpPr>
        <p:sp>
          <p:nvSpPr>
            <p:cNvPr id="57" name="Freeform 39">
              <a:extLst>
                <a:ext uri="{FF2B5EF4-FFF2-40B4-BE49-F238E27FC236}">
                  <a16:creationId xmlns:a16="http://schemas.microsoft.com/office/drawing/2014/main" id="{AF1D6D72-5510-4A7E-85C6-E3EBD4DBC670}"/>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6D13C2C7-5974-426D-BD2A-D63B62CE935A}"/>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12667C5C-E21C-43C3-A45C-D2B33619AAC7}"/>
              </a:ext>
            </a:extLst>
          </p:cNvPr>
          <p:cNvGrpSpPr/>
          <p:nvPr/>
        </p:nvGrpSpPr>
        <p:grpSpPr>
          <a:xfrm>
            <a:off x="4195556" y="6820282"/>
            <a:ext cx="223636" cy="2147167"/>
            <a:chOff x="0" y="0"/>
            <a:chExt cx="53411" cy="512804"/>
          </a:xfrm>
        </p:grpSpPr>
        <p:sp>
          <p:nvSpPr>
            <p:cNvPr id="60" name="Freeform 42">
              <a:extLst>
                <a:ext uri="{FF2B5EF4-FFF2-40B4-BE49-F238E27FC236}">
                  <a16:creationId xmlns:a16="http://schemas.microsoft.com/office/drawing/2014/main" id="{67E5AB8E-0B76-4BBB-ACF7-2E779B01951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E89E6072-17CC-4601-8E8C-8ED48CAF2512}"/>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5605A727-46B6-4993-BDD8-DD3FB854E0B8}"/>
              </a:ext>
            </a:extLst>
          </p:cNvPr>
          <p:cNvGrpSpPr/>
          <p:nvPr/>
        </p:nvGrpSpPr>
        <p:grpSpPr>
          <a:xfrm>
            <a:off x="4419193" y="6820282"/>
            <a:ext cx="12183656" cy="2147167"/>
            <a:chOff x="0" y="0"/>
            <a:chExt cx="2909801" cy="512804"/>
          </a:xfrm>
        </p:grpSpPr>
        <p:sp>
          <p:nvSpPr>
            <p:cNvPr id="63" name="Freeform 45">
              <a:extLst>
                <a:ext uri="{FF2B5EF4-FFF2-40B4-BE49-F238E27FC236}">
                  <a16:creationId xmlns:a16="http://schemas.microsoft.com/office/drawing/2014/main" id="{9B10D959-9982-4B6B-83EE-755DF9362A49}"/>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F6FF3B2A-02B0-4ACB-ACF4-0477FC23CE74}"/>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86E3F745-441E-4BF8-A976-3503126A46D1}"/>
              </a:ext>
            </a:extLst>
          </p:cNvPr>
          <p:cNvSpPr txBox="1"/>
          <p:nvPr/>
        </p:nvSpPr>
        <p:spPr>
          <a:xfrm>
            <a:off x="4741986" y="302825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该论文针对多机空战对抗场景中高维状态</a:t>
            </a:r>
            <a:r>
              <a:rPr lang="en-US" altLang="zh-CN" sz="2000" spc="159" dirty="0">
                <a:solidFill>
                  <a:srgbClr val="000000"/>
                </a:solidFill>
                <a:latin typeface="思源黑体"/>
                <a:ea typeface="思源黑体"/>
              </a:rPr>
              <a:t>-</a:t>
            </a:r>
            <a:r>
              <a:rPr lang="zh-CN" altLang="en-US" sz="2000" spc="159" dirty="0">
                <a:solidFill>
                  <a:srgbClr val="000000"/>
                </a:solidFill>
                <a:latin typeface="思源黑体"/>
                <a:ea typeface="思源黑体"/>
              </a:rPr>
              <a:t>行为空间约束下兵力博弈决策困难的问题，采用基于深度强化学习的</a:t>
            </a:r>
            <a:r>
              <a:rPr lang="zh-CN" altLang="en-US" sz="2000" spc="159" dirty="0">
                <a:solidFill>
                  <a:schemeClr val="tx2">
                    <a:lumMod val="60000"/>
                    <a:lumOff val="40000"/>
                  </a:schemeClr>
                </a:solidFill>
                <a:latin typeface="思源黑体"/>
                <a:ea typeface="思源黑体"/>
              </a:rPr>
              <a:t>兵力智能体决策生成策略</a:t>
            </a:r>
            <a:r>
              <a:rPr lang="zh-CN" altLang="en-US" sz="2000" spc="159" dirty="0">
                <a:solidFill>
                  <a:srgbClr val="000000"/>
                </a:solidFill>
                <a:latin typeface="思源黑体"/>
                <a:ea typeface="思源黑体"/>
              </a:rPr>
              <a:t>，提出面向</a:t>
            </a:r>
            <a:r>
              <a:rPr lang="zh-CN" altLang="en-US" sz="2000" spc="159" dirty="0">
                <a:solidFill>
                  <a:schemeClr val="tx2">
                    <a:lumMod val="60000"/>
                    <a:lumOff val="40000"/>
                  </a:schemeClr>
                </a:solidFill>
                <a:latin typeface="思源黑体"/>
                <a:ea typeface="思源黑体"/>
              </a:rPr>
              <a:t>兵力智能博弈</a:t>
            </a:r>
            <a:r>
              <a:rPr lang="zh-CN" altLang="en-US" sz="2000" spc="159" dirty="0">
                <a:solidFill>
                  <a:srgbClr val="000000"/>
                </a:solidFill>
                <a:latin typeface="思源黑体"/>
                <a:ea typeface="思源黑体"/>
              </a:rPr>
              <a:t>的态势认知和奖励回报生成算法，构建基于混合的智能建模方法的行为建模分层框架。</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9ADC2013-194F-442E-A377-95455B6B0DF5}"/>
              </a:ext>
            </a:extLst>
          </p:cNvPr>
          <p:cNvSpPr txBox="1"/>
          <p:nvPr/>
        </p:nvSpPr>
        <p:spPr>
          <a:xfrm>
            <a:off x="4741986" y="5330030"/>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a:t>
            </a:r>
            <a:r>
              <a:rPr lang="en-US" altLang="zh-CN" sz="2000" spc="159" dirty="0">
                <a:solidFill>
                  <a:srgbClr val="000000"/>
                </a:solidFill>
                <a:latin typeface="思源黑体"/>
                <a:ea typeface="思源黑体"/>
              </a:rPr>
              <a:t>1</a:t>
            </a:r>
            <a:r>
              <a:rPr lang="zh-CN" altLang="en-US" sz="2000" spc="159" dirty="0">
                <a:solidFill>
                  <a:srgbClr val="000000"/>
                </a:solidFill>
                <a:latin typeface="思源黑体"/>
                <a:ea typeface="思源黑体"/>
              </a:rPr>
              <a:t>）提出了面向兵力智能博弈的态势认知和奖励回报生成算法</a:t>
            </a:r>
          </a:p>
          <a:p>
            <a:pPr>
              <a:lnSpc>
                <a:spcPts val="2559"/>
              </a:lnSpc>
            </a:pPr>
            <a:r>
              <a:rPr lang="zh-CN" altLang="en-US" sz="2000" spc="159" dirty="0">
                <a:solidFill>
                  <a:srgbClr val="000000"/>
                </a:solidFill>
                <a:latin typeface="思源黑体"/>
                <a:ea typeface="思源黑体"/>
              </a:rPr>
              <a:t>（</a:t>
            </a:r>
            <a:r>
              <a:rPr lang="en-US" altLang="zh-CN" sz="2000" spc="159" dirty="0">
                <a:solidFill>
                  <a:srgbClr val="000000"/>
                </a:solidFill>
                <a:latin typeface="思源黑体"/>
                <a:ea typeface="思源黑体"/>
              </a:rPr>
              <a:t>2</a:t>
            </a:r>
            <a:r>
              <a:rPr lang="zh-CN" altLang="en-US" sz="2000" spc="159" dirty="0">
                <a:solidFill>
                  <a:srgbClr val="000000"/>
                </a:solidFill>
                <a:latin typeface="思源黑体"/>
                <a:ea typeface="思源黑体"/>
              </a:rPr>
              <a:t>）构建基于混合的智能建模方法的行为建模分层框架</a:t>
            </a:r>
          </a:p>
        </p:txBody>
      </p:sp>
      <p:sp>
        <p:nvSpPr>
          <p:cNvPr id="67" name="TextBox 49">
            <a:extLst>
              <a:ext uri="{FF2B5EF4-FFF2-40B4-BE49-F238E27FC236}">
                <a16:creationId xmlns:a16="http://schemas.microsoft.com/office/drawing/2014/main" id="{62D584A6-DE2C-4F37-B3E0-ED95D94F4E2C}"/>
              </a:ext>
            </a:extLst>
          </p:cNvPr>
          <p:cNvSpPr txBox="1"/>
          <p:nvPr/>
        </p:nvSpPr>
        <p:spPr>
          <a:xfrm>
            <a:off x="4741986" y="7579664"/>
            <a:ext cx="11412195" cy="978153"/>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该论文的研究成果可应用于</a:t>
            </a:r>
            <a:r>
              <a:rPr lang="zh-CN" altLang="en-US" sz="2000" spc="159" dirty="0">
                <a:solidFill>
                  <a:schemeClr val="tx2">
                    <a:lumMod val="60000"/>
                    <a:lumOff val="40000"/>
                  </a:schemeClr>
                </a:solidFill>
                <a:latin typeface="思源黑体"/>
                <a:ea typeface="思源黑体"/>
              </a:rPr>
              <a:t>复杂兵力仿真环境</a:t>
            </a:r>
            <a:r>
              <a:rPr lang="zh-CN" altLang="en-US" sz="2000" spc="159" dirty="0">
                <a:solidFill>
                  <a:srgbClr val="000000"/>
                </a:solidFill>
                <a:latin typeface="思源黑体"/>
                <a:ea typeface="思源黑体"/>
              </a:rPr>
              <a:t>下基于深度强化学习算法的行为</a:t>
            </a:r>
            <a:r>
              <a:rPr lang="zh-CN" altLang="en-US" sz="2000" spc="159" dirty="0">
                <a:latin typeface="思源黑体"/>
                <a:ea typeface="思源黑体"/>
              </a:rPr>
              <a:t>决策模型建模</a:t>
            </a:r>
            <a:r>
              <a:rPr lang="zh-CN" altLang="en-US" sz="2000" spc="159" dirty="0">
                <a:solidFill>
                  <a:srgbClr val="000000"/>
                </a:solidFill>
                <a:latin typeface="思源黑体"/>
                <a:ea typeface="思源黑体"/>
              </a:rPr>
              <a:t>，也可用于在全新的、前沿的</a:t>
            </a:r>
            <a:r>
              <a:rPr lang="zh-CN" altLang="en-US" sz="2000" spc="159" dirty="0">
                <a:solidFill>
                  <a:schemeClr val="tx2">
                    <a:lumMod val="60000"/>
                    <a:lumOff val="40000"/>
                  </a:schemeClr>
                </a:solidFill>
                <a:latin typeface="思源黑体"/>
                <a:ea typeface="思源黑体"/>
              </a:rPr>
              <a:t>概念作战场景</a:t>
            </a:r>
            <a:r>
              <a:rPr lang="zh-CN" altLang="en-US" sz="2000" spc="159" dirty="0">
                <a:solidFill>
                  <a:srgbClr val="000000"/>
                </a:solidFill>
                <a:latin typeface="思源黑体"/>
                <a:ea typeface="思源黑体"/>
              </a:rPr>
              <a:t>下，或者在</a:t>
            </a:r>
            <a:r>
              <a:rPr lang="zh-CN" altLang="en-US" sz="2000" spc="159" dirty="0">
                <a:solidFill>
                  <a:schemeClr val="accent1"/>
                </a:solidFill>
                <a:latin typeface="思源黑体"/>
                <a:ea typeface="思源黑体"/>
              </a:rPr>
              <a:t>没有充足作战指挥经验累积</a:t>
            </a:r>
            <a:r>
              <a:rPr lang="zh-CN" altLang="en-US" sz="2000" spc="159" dirty="0">
                <a:solidFill>
                  <a:srgbClr val="000000"/>
                </a:solidFill>
                <a:latin typeface="思源黑体"/>
                <a:ea typeface="思源黑体"/>
              </a:rPr>
              <a:t>的情况下，应用人工智能进行智能化的自主探索，优化作战指挥策略。</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53C068E3-7D89-4666-A9A4-70378324C7E8}"/>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EBFEE29E-AF5A-4108-B808-6B57343824F2}"/>
              </a:ext>
            </a:extLst>
          </p:cNvPr>
          <p:cNvSpPr txBox="1"/>
          <p:nvPr/>
        </p:nvSpPr>
        <p:spPr>
          <a:xfrm>
            <a:off x="4741986" y="4784508"/>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697A816D-F43C-4191-87D3-2A650DAEEB2D}"/>
              </a:ext>
            </a:extLst>
          </p:cNvPr>
          <p:cNvSpPr txBox="1"/>
          <p:nvPr/>
        </p:nvSpPr>
        <p:spPr>
          <a:xfrm>
            <a:off x="4741986" y="7101914"/>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3747672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4.</a:t>
            </a:r>
            <a:r>
              <a:rPr lang="zh-CN" altLang="en-US" sz="3100" spc="310" dirty="0">
                <a:solidFill>
                  <a:srgbClr val="003070"/>
                </a:solidFill>
                <a:latin typeface="思源黑体 Bold"/>
                <a:ea typeface="思源黑体 Bold"/>
              </a:rPr>
              <a:t>基于物理的飞行动力学建模与仿真神经网络</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1C9E51CB-5F45-4088-BA9A-1CAFBD8423EE}"/>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DB470D7C-5646-47CE-9721-107683023A31}"/>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C4B47AE6-6FDF-4237-8892-A316E597D6AD}"/>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65A0FC1D-8FD8-4B10-A7CB-8696CC98D310}"/>
              </a:ext>
            </a:extLst>
          </p:cNvPr>
          <p:cNvGrpSpPr/>
          <p:nvPr/>
        </p:nvGrpSpPr>
        <p:grpSpPr>
          <a:xfrm>
            <a:off x="4195556" y="4507072"/>
            <a:ext cx="249966" cy="2578778"/>
            <a:chOff x="0" y="0"/>
            <a:chExt cx="53411" cy="512804"/>
          </a:xfrm>
        </p:grpSpPr>
        <p:sp>
          <p:nvSpPr>
            <p:cNvPr id="51" name="Freeform 33">
              <a:extLst>
                <a:ext uri="{FF2B5EF4-FFF2-40B4-BE49-F238E27FC236}">
                  <a16:creationId xmlns:a16="http://schemas.microsoft.com/office/drawing/2014/main" id="{F533BE6C-EB2B-4973-91C7-55FFD6AC5AF6}"/>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33C20DC1-C53A-414A-9495-7B1F2113D22B}"/>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D0E6514E-07D6-431B-8149-BAC33C307CB2}"/>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FC3CB89E-76A5-43C2-BFFC-7980A70DDCB5}"/>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D9A03F32-A4FD-4FCA-930C-819F3BE3B80B}"/>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A4749470-B0F3-4A96-999D-99FDFD6C50A4}"/>
              </a:ext>
            </a:extLst>
          </p:cNvPr>
          <p:cNvGrpSpPr/>
          <p:nvPr/>
        </p:nvGrpSpPr>
        <p:grpSpPr>
          <a:xfrm>
            <a:off x="4407564" y="4507072"/>
            <a:ext cx="12195285" cy="2578778"/>
            <a:chOff x="0" y="0"/>
            <a:chExt cx="2909801" cy="512804"/>
          </a:xfrm>
        </p:grpSpPr>
        <p:sp>
          <p:nvSpPr>
            <p:cNvPr id="57" name="Freeform 39">
              <a:extLst>
                <a:ext uri="{FF2B5EF4-FFF2-40B4-BE49-F238E27FC236}">
                  <a16:creationId xmlns:a16="http://schemas.microsoft.com/office/drawing/2014/main" id="{2362C26B-0E3F-4BBE-880A-070885F0890B}"/>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793E77B8-97B7-4C34-8D34-C6628356EFF6}"/>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0AACA5AD-646B-4ECD-847C-7DBEFC18F219}"/>
              </a:ext>
            </a:extLst>
          </p:cNvPr>
          <p:cNvGrpSpPr/>
          <p:nvPr/>
        </p:nvGrpSpPr>
        <p:grpSpPr>
          <a:xfrm>
            <a:off x="4183928" y="7298763"/>
            <a:ext cx="223636" cy="2147167"/>
            <a:chOff x="0" y="0"/>
            <a:chExt cx="53411" cy="512804"/>
          </a:xfrm>
        </p:grpSpPr>
        <p:sp>
          <p:nvSpPr>
            <p:cNvPr id="60" name="Freeform 42">
              <a:extLst>
                <a:ext uri="{FF2B5EF4-FFF2-40B4-BE49-F238E27FC236}">
                  <a16:creationId xmlns:a16="http://schemas.microsoft.com/office/drawing/2014/main" id="{55B86214-5602-491D-A91A-8158C97ED89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10F37531-9A20-4E04-91A4-A9DC1F719CB1}"/>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FBE5A110-A43E-4A75-AF81-333FFADEBC5B}"/>
              </a:ext>
            </a:extLst>
          </p:cNvPr>
          <p:cNvGrpSpPr/>
          <p:nvPr/>
        </p:nvGrpSpPr>
        <p:grpSpPr>
          <a:xfrm>
            <a:off x="4425983" y="7298764"/>
            <a:ext cx="12183656" cy="2147167"/>
            <a:chOff x="0" y="0"/>
            <a:chExt cx="2909801" cy="512804"/>
          </a:xfrm>
        </p:grpSpPr>
        <p:sp>
          <p:nvSpPr>
            <p:cNvPr id="63" name="Freeform 45">
              <a:extLst>
                <a:ext uri="{FF2B5EF4-FFF2-40B4-BE49-F238E27FC236}">
                  <a16:creationId xmlns:a16="http://schemas.microsoft.com/office/drawing/2014/main" id="{81270C60-42AB-488B-AD2B-51A20A2BA285}"/>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EBC41B37-0262-4C58-8030-A87FE5D6B73A}"/>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A869DA32-1F90-4B6D-86B3-569F08446BE8}"/>
              </a:ext>
            </a:extLst>
          </p:cNvPr>
          <p:cNvSpPr txBox="1"/>
          <p:nvPr/>
        </p:nvSpPr>
        <p:spPr>
          <a:xfrm>
            <a:off x="4741986" y="302825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本文介绍了一种新的基于物理的非线性自回归外构神经网络模型架构，用于</a:t>
            </a:r>
            <a:r>
              <a:rPr lang="zh-CN" altLang="en-US" sz="2000" spc="159" dirty="0">
                <a:solidFill>
                  <a:schemeClr val="accent1"/>
                </a:solidFill>
                <a:latin typeface="思源黑体"/>
                <a:ea typeface="思源黑体"/>
              </a:rPr>
              <a:t>跨整个飞行包络线的飞行建模（</a:t>
            </a:r>
            <a:r>
              <a:rPr lang="en-US" altLang="zh-CN" sz="2000" spc="159" dirty="0" err="1">
                <a:solidFill>
                  <a:schemeClr val="accent1"/>
                </a:solidFill>
                <a:latin typeface="思源黑体"/>
                <a:ea typeface="思源黑体"/>
              </a:rPr>
              <a:t>FlyNet</a:t>
            </a:r>
            <a:r>
              <a:rPr lang="zh-CN" altLang="en-US" sz="2000" spc="159" dirty="0">
                <a:solidFill>
                  <a:schemeClr val="accent1"/>
                </a:solidFill>
                <a:latin typeface="思源黑体"/>
                <a:ea typeface="思源黑体"/>
              </a:rPr>
              <a:t>）</a:t>
            </a:r>
            <a:r>
              <a:rPr lang="zh-CN" altLang="en-US" sz="2000" spc="159" dirty="0">
                <a:solidFill>
                  <a:srgbClr val="000000"/>
                </a:solidFill>
                <a:latin typeface="思源黑体"/>
                <a:ea typeface="思源黑体"/>
              </a:rPr>
              <a:t>。利用神经网络捕获更复杂和非线性行为的能力，以有效地开发一个横跨整个飞行包络的连续飞行模拟模型。</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22FFB80B-DBF7-4278-959A-BC72D5386F3A}"/>
              </a:ext>
            </a:extLst>
          </p:cNvPr>
          <p:cNvSpPr txBox="1"/>
          <p:nvPr/>
        </p:nvSpPr>
        <p:spPr>
          <a:xfrm>
            <a:off x="4741985" y="4954700"/>
            <a:ext cx="11412195" cy="1978427"/>
          </a:xfrm>
          <a:prstGeom prst="rect">
            <a:avLst/>
          </a:prstGeom>
        </p:spPr>
        <p:txBody>
          <a:bodyPr lIns="0" tIns="0" rIns="0" bIns="0" rtlCol="0" anchor="t">
            <a:spAutoFit/>
          </a:bodyPr>
          <a:lstStyle/>
          <a:p>
            <a:pPr>
              <a:lnSpc>
                <a:spcPts val="2559"/>
              </a:lnSpc>
            </a:pPr>
            <a:r>
              <a:rPr lang="en-US" altLang="zh-CN" sz="2000" spc="159" dirty="0">
                <a:solidFill>
                  <a:srgbClr val="000000"/>
                </a:solidFill>
                <a:latin typeface="思源黑体"/>
                <a:ea typeface="思源黑体"/>
              </a:rPr>
              <a:t>1</a:t>
            </a:r>
            <a:r>
              <a:rPr lang="zh-CN" altLang="en-US" sz="2000" spc="159" dirty="0">
                <a:solidFill>
                  <a:srgbClr val="000000"/>
                </a:solidFill>
                <a:latin typeface="思源黑体"/>
                <a:ea typeface="思源黑体"/>
              </a:rPr>
              <a:t>）</a:t>
            </a:r>
            <a:r>
              <a:rPr lang="en-US" altLang="zh-CN" sz="2000" spc="159" dirty="0" err="1">
                <a:solidFill>
                  <a:srgbClr val="000000"/>
                </a:solidFill>
                <a:latin typeface="思源黑体"/>
                <a:ea typeface="思源黑体"/>
              </a:rPr>
              <a:t>FlyNet</a:t>
            </a:r>
            <a:r>
              <a:rPr lang="en-US" altLang="zh-CN" sz="2000" spc="159" dirty="0">
                <a:solidFill>
                  <a:srgbClr val="000000"/>
                </a:solidFill>
                <a:latin typeface="思源黑体"/>
                <a:ea typeface="思源黑体"/>
              </a:rPr>
              <a:t> </a:t>
            </a:r>
            <a:r>
              <a:rPr lang="zh-CN" altLang="en-US" sz="2000" spc="159" dirty="0">
                <a:solidFill>
                  <a:schemeClr val="accent1"/>
                </a:solidFill>
                <a:latin typeface="思源黑体"/>
                <a:ea typeface="思源黑体"/>
              </a:rPr>
              <a:t>无需对点模型进行函数拟合</a:t>
            </a:r>
            <a:r>
              <a:rPr lang="zh-CN" altLang="en-US" sz="2000" spc="159" dirty="0">
                <a:solidFill>
                  <a:srgbClr val="000000"/>
                </a:solidFill>
                <a:latin typeface="思源黑体"/>
                <a:ea typeface="思源黑体"/>
              </a:rPr>
              <a:t>。通过考虑许多测试点引入更高阶的项，可防止获得高方差模型的风险。采用</a:t>
            </a:r>
            <a:r>
              <a:rPr lang="en-US" altLang="zh-CN" sz="2000" spc="159" dirty="0">
                <a:solidFill>
                  <a:srgbClr val="000000"/>
                </a:solidFill>
                <a:latin typeface="思源黑体"/>
                <a:ea typeface="思源黑体"/>
              </a:rPr>
              <a:t>L2</a:t>
            </a:r>
            <a:r>
              <a:rPr lang="zh-CN" altLang="en-US" sz="2000" spc="159" dirty="0">
                <a:solidFill>
                  <a:srgbClr val="000000"/>
                </a:solidFill>
                <a:latin typeface="思源黑体"/>
                <a:ea typeface="思源黑体"/>
              </a:rPr>
              <a:t>正则化帮助收敛，进一步防止模型过于特殊化。</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2</a:t>
            </a:r>
            <a:r>
              <a:rPr lang="zh-CN" altLang="en-US" sz="2000" spc="159" dirty="0">
                <a:solidFill>
                  <a:srgbClr val="000000"/>
                </a:solidFill>
                <a:latin typeface="思源黑体"/>
                <a:ea typeface="思源黑体"/>
              </a:rPr>
              <a:t>）</a:t>
            </a:r>
            <a:r>
              <a:rPr lang="en-US" altLang="zh-CN" sz="2000" spc="159" dirty="0" err="1">
                <a:solidFill>
                  <a:srgbClr val="000000"/>
                </a:solidFill>
                <a:latin typeface="思源黑体"/>
                <a:ea typeface="思源黑体"/>
              </a:rPr>
              <a:t>FlyNet</a:t>
            </a:r>
            <a:r>
              <a:rPr lang="zh-CN" altLang="en-US" sz="2000" spc="159" dirty="0">
                <a:solidFill>
                  <a:schemeClr val="accent1"/>
                </a:solidFill>
                <a:latin typeface="思源黑体"/>
                <a:ea typeface="思源黑体"/>
              </a:rPr>
              <a:t>直接考虑全局模型的成本</a:t>
            </a:r>
            <a:r>
              <a:rPr lang="zh-CN" altLang="en-US" sz="2000" spc="159" dirty="0">
                <a:solidFill>
                  <a:srgbClr val="000000"/>
                </a:solidFill>
                <a:latin typeface="思源黑体"/>
                <a:ea typeface="思源黑体"/>
              </a:rPr>
              <a:t>，间接和直接在损失函数中包括修剪误差，有更好的改进修剪能力。</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3</a:t>
            </a:r>
            <a:r>
              <a:rPr lang="zh-CN" altLang="en-US" sz="2000" spc="159" dirty="0">
                <a:solidFill>
                  <a:srgbClr val="000000"/>
                </a:solidFill>
                <a:latin typeface="思源黑体"/>
                <a:ea typeface="思源黑体"/>
              </a:rPr>
              <a:t>）神经网络部分产生力，从而允许</a:t>
            </a:r>
            <a:r>
              <a:rPr lang="zh-CN" altLang="en-US" sz="2000" spc="159" dirty="0">
                <a:solidFill>
                  <a:schemeClr val="accent1"/>
                </a:solidFill>
                <a:latin typeface="思源黑体"/>
                <a:ea typeface="思源黑体"/>
              </a:rPr>
              <a:t>闭环系统加强刚体运动方程</a:t>
            </a:r>
            <a:r>
              <a:rPr lang="zh-CN" altLang="en-US" sz="2000" spc="159" dirty="0">
                <a:solidFill>
                  <a:srgbClr val="000000"/>
                </a:solidFill>
                <a:latin typeface="思源黑体"/>
                <a:ea typeface="思源黑体"/>
              </a:rPr>
              <a:t>，并使用基于物理的数据，对神经网络模型进行了简化。</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A3292B95-430A-469A-BA51-1A9953086AAB}"/>
              </a:ext>
            </a:extLst>
          </p:cNvPr>
          <p:cNvSpPr txBox="1"/>
          <p:nvPr/>
        </p:nvSpPr>
        <p:spPr>
          <a:xfrm>
            <a:off x="4727697" y="7989296"/>
            <a:ext cx="11412195" cy="978153"/>
          </a:xfrm>
          <a:prstGeom prst="rect">
            <a:avLst/>
          </a:prstGeom>
        </p:spPr>
        <p:txBody>
          <a:bodyPr lIns="0" tIns="0" rIns="0" bIns="0" rtlCol="0" anchor="t">
            <a:spAutoFit/>
          </a:bodyPr>
          <a:lstStyle/>
          <a:p>
            <a:pPr>
              <a:lnSpc>
                <a:spcPts val="2559"/>
              </a:lnSpc>
            </a:pPr>
            <a:r>
              <a:rPr lang="en-US" altLang="zh-CN" sz="2000" spc="159" dirty="0" err="1">
                <a:solidFill>
                  <a:srgbClr val="000000"/>
                </a:solidFill>
                <a:latin typeface="思源黑体"/>
                <a:ea typeface="思源黑体"/>
              </a:rPr>
              <a:t>FlyNet</a:t>
            </a:r>
            <a:r>
              <a:rPr lang="zh-CN" altLang="en-US" sz="2000" spc="159" dirty="0">
                <a:solidFill>
                  <a:srgbClr val="000000"/>
                </a:solidFill>
                <a:latin typeface="思源黑体"/>
                <a:ea typeface="思源黑体"/>
              </a:rPr>
              <a:t>方法适用于固定翼和旋翼飞机，并具有较高的可扩展性。该方法可以</a:t>
            </a:r>
            <a:r>
              <a:rPr lang="zh-CN" altLang="en-US" sz="2000" spc="159" dirty="0">
                <a:solidFill>
                  <a:schemeClr val="accent1"/>
                </a:solidFill>
                <a:latin typeface="思源黑体"/>
                <a:ea typeface="思源黑体"/>
              </a:rPr>
              <a:t>减少全球模型开发时间</a:t>
            </a:r>
            <a:r>
              <a:rPr lang="zh-CN" altLang="en-US" sz="2000" spc="159" dirty="0">
                <a:solidFill>
                  <a:srgbClr val="000000"/>
                </a:solidFill>
                <a:latin typeface="思源黑体"/>
                <a:ea typeface="思源黑体"/>
              </a:rPr>
              <a:t>，从而向更多的最终用户开放它。此外，还可使用</a:t>
            </a:r>
            <a:r>
              <a:rPr lang="en-US" altLang="zh-CN" sz="2000" spc="159" dirty="0" err="1">
                <a:solidFill>
                  <a:srgbClr val="000000"/>
                </a:solidFill>
                <a:latin typeface="思源黑体"/>
                <a:ea typeface="思源黑体"/>
              </a:rPr>
              <a:t>FlyNet</a:t>
            </a:r>
            <a:r>
              <a:rPr lang="zh-CN" altLang="en-US" sz="2000" spc="159" dirty="0">
                <a:solidFill>
                  <a:srgbClr val="000000"/>
                </a:solidFill>
                <a:latin typeface="思源黑体"/>
                <a:ea typeface="思源黑体"/>
              </a:rPr>
              <a:t>模型</a:t>
            </a:r>
            <a:r>
              <a:rPr lang="zh-CN" altLang="en-US" sz="2000" spc="159" dirty="0">
                <a:solidFill>
                  <a:schemeClr val="accent1"/>
                </a:solidFill>
                <a:latin typeface="思源黑体"/>
                <a:ea typeface="思源黑体"/>
              </a:rPr>
              <a:t>评估处理质量和试点反馈</a:t>
            </a:r>
            <a:r>
              <a:rPr lang="zh-CN" altLang="en-US" sz="2000" spc="159" dirty="0">
                <a:solidFill>
                  <a:srgbClr val="000000"/>
                </a:solidFill>
                <a:latin typeface="思源黑体"/>
                <a:ea typeface="思源黑体"/>
              </a:rPr>
              <a:t>。或用于估计在给定条件下的频率响应。</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C32A4470-7AFE-4C85-89B6-20C90CFDFA12}"/>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8C09F86B-07B9-46E7-8A47-B88C33A6B796}"/>
              </a:ext>
            </a:extLst>
          </p:cNvPr>
          <p:cNvSpPr txBox="1"/>
          <p:nvPr/>
        </p:nvSpPr>
        <p:spPr>
          <a:xfrm>
            <a:off x="4741986" y="4577637"/>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6F8286AC-7770-445B-97E7-7ADA8E927C6C}"/>
              </a:ext>
            </a:extLst>
          </p:cNvPr>
          <p:cNvSpPr txBox="1"/>
          <p:nvPr/>
        </p:nvSpPr>
        <p:spPr>
          <a:xfrm>
            <a:off x="4741985" y="7462447"/>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31864139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5.</a:t>
            </a:r>
            <a:r>
              <a:rPr lang="zh-CN" altLang="en-US" sz="3100" spc="310" dirty="0">
                <a:solidFill>
                  <a:srgbClr val="003070"/>
                </a:solidFill>
                <a:latin typeface="思源黑体 Bold"/>
                <a:ea typeface="思源黑体 Bold"/>
              </a:rPr>
              <a:t>基于人工智能的飞行模拟器大脑模型构建</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4DF1EF22-ECD5-406B-A4D3-0474C13DD364}"/>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813D4F41-92A5-4B5B-BE63-C5C1834F3F16}"/>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0A2F5A02-7839-4143-A3CC-60A232C332A3}"/>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1FD1FF67-97F1-47C8-A9C8-77DE15AD4007}"/>
              </a:ext>
            </a:extLst>
          </p:cNvPr>
          <p:cNvGrpSpPr/>
          <p:nvPr/>
        </p:nvGrpSpPr>
        <p:grpSpPr>
          <a:xfrm>
            <a:off x="4195556" y="4507073"/>
            <a:ext cx="223636" cy="1591772"/>
            <a:chOff x="0" y="0"/>
            <a:chExt cx="53411" cy="512804"/>
          </a:xfrm>
        </p:grpSpPr>
        <p:sp>
          <p:nvSpPr>
            <p:cNvPr id="51" name="Freeform 33">
              <a:extLst>
                <a:ext uri="{FF2B5EF4-FFF2-40B4-BE49-F238E27FC236}">
                  <a16:creationId xmlns:a16="http://schemas.microsoft.com/office/drawing/2014/main" id="{19B7FA88-1E4E-47E8-A599-9FD1B830DB1E}"/>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E028A4A8-68D5-4D5F-AB34-B039A5BE272F}"/>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A43BBBC9-8A7C-4F40-8FBF-859287CD4E1F}"/>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B6B62BE6-1DB9-43CB-80A3-0F23BB2A2B88}"/>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0DA9F727-53A5-4539-97E5-56B2FB1CB0D3}"/>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5161AEEA-A03E-4340-84E5-51502A33F5A4}"/>
              </a:ext>
            </a:extLst>
          </p:cNvPr>
          <p:cNvGrpSpPr/>
          <p:nvPr/>
        </p:nvGrpSpPr>
        <p:grpSpPr>
          <a:xfrm>
            <a:off x="4419193" y="4507073"/>
            <a:ext cx="12183656" cy="1591772"/>
            <a:chOff x="0" y="0"/>
            <a:chExt cx="2909801" cy="512804"/>
          </a:xfrm>
        </p:grpSpPr>
        <p:sp>
          <p:nvSpPr>
            <p:cNvPr id="57" name="Freeform 39">
              <a:extLst>
                <a:ext uri="{FF2B5EF4-FFF2-40B4-BE49-F238E27FC236}">
                  <a16:creationId xmlns:a16="http://schemas.microsoft.com/office/drawing/2014/main" id="{BC9FEE7E-D53F-48A7-A0B7-3C46930820A5}"/>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1EAB7963-0D08-4C24-844D-17B231CB322B}"/>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38740ABE-269D-4E6A-97FE-DAF2B88B0849}"/>
              </a:ext>
            </a:extLst>
          </p:cNvPr>
          <p:cNvGrpSpPr/>
          <p:nvPr/>
        </p:nvGrpSpPr>
        <p:grpSpPr>
          <a:xfrm>
            <a:off x="4195556" y="6356874"/>
            <a:ext cx="223636" cy="3044750"/>
            <a:chOff x="0" y="0"/>
            <a:chExt cx="53411" cy="512804"/>
          </a:xfrm>
        </p:grpSpPr>
        <p:sp>
          <p:nvSpPr>
            <p:cNvPr id="60" name="Freeform 42">
              <a:extLst>
                <a:ext uri="{FF2B5EF4-FFF2-40B4-BE49-F238E27FC236}">
                  <a16:creationId xmlns:a16="http://schemas.microsoft.com/office/drawing/2014/main" id="{339033C2-5740-44AF-8A3F-7F7EF5231D40}"/>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7C1D2DE6-6584-4791-81B8-7F2D9802C485}"/>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8E498C98-EBB2-4AA1-99A7-328B0136B128}"/>
              </a:ext>
            </a:extLst>
          </p:cNvPr>
          <p:cNvGrpSpPr/>
          <p:nvPr/>
        </p:nvGrpSpPr>
        <p:grpSpPr>
          <a:xfrm>
            <a:off x="4419193" y="6356873"/>
            <a:ext cx="12235198" cy="3044751"/>
            <a:chOff x="0" y="0"/>
            <a:chExt cx="2909801" cy="512804"/>
          </a:xfrm>
        </p:grpSpPr>
        <p:sp>
          <p:nvSpPr>
            <p:cNvPr id="63" name="Freeform 45">
              <a:extLst>
                <a:ext uri="{FF2B5EF4-FFF2-40B4-BE49-F238E27FC236}">
                  <a16:creationId xmlns:a16="http://schemas.microsoft.com/office/drawing/2014/main" id="{8BBEADF9-7A93-43C1-B801-CEB9E4EA875F}"/>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FD6D0D13-E0C0-425B-89A3-79EF6EA155B6}"/>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9CE984F5-EA0E-4D87-B959-816287F2A34A}"/>
              </a:ext>
            </a:extLst>
          </p:cNvPr>
          <p:cNvSpPr txBox="1"/>
          <p:nvPr/>
        </p:nvSpPr>
        <p:spPr>
          <a:xfrm>
            <a:off x="4741986" y="3028252"/>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本文介绍了基于人工智能的飞行模拟器大脑模型的构建。该模型利用</a:t>
            </a:r>
            <a:r>
              <a:rPr lang="zh-CN" altLang="en-US" sz="2000" spc="159" dirty="0">
                <a:solidFill>
                  <a:schemeClr val="accent1"/>
                </a:solidFill>
                <a:latin typeface="思源黑体"/>
                <a:ea typeface="思源黑体"/>
              </a:rPr>
              <a:t>知识图谱</a:t>
            </a:r>
            <a:r>
              <a:rPr lang="zh-CN" altLang="en-US" sz="2000" spc="159" dirty="0">
                <a:solidFill>
                  <a:srgbClr val="000000"/>
                </a:solidFill>
                <a:latin typeface="思源黑体"/>
                <a:ea typeface="思源黑体"/>
              </a:rPr>
              <a:t>和</a:t>
            </a:r>
            <a:r>
              <a:rPr lang="zh-CN" altLang="en-US" sz="2000" spc="159" dirty="0">
                <a:solidFill>
                  <a:schemeClr val="accent1"/>
                </a:solidFill>
                <a:latin typeface="思源黑体"/>
                <a:ea typeface="思源黑体"/>
              </a:rPr>
              <a:t>智能化技术</a:t>
            </a:r>
            <a:r>
              <a:rPr lang="zh-CN" altLang="en-US" sz="2000" spc="159" dirty="0">
                <a:solidFill>
                  <a:srgbClr val="000000"/>
                </a:solidFill>
                <a:latin typeface="思源黑体"/>
                <a:ea typeface="思源黑体"/>
              </a:rPr>
              <a:t>，通过融合多种数据和知识，实现对飞行模拟器的智能化发展。</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B24CB903-F3AD-4419-8213-01834B6964B2}"/>
              </a:ext>
            </a:extLst>
          </p:cNvPr>
          <p:cNvSpPr txBox="1"/>
          <p:nvPr/>
        </p:nvSpPr>
        <p:spPr>
          <a:xfrm>
            <a:off x="4741986" y="5273393"/>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通过构建大脑模型来提升模拟器的智能化水平，可以有效解决模拟训练中的问题，并推动模拟器的系统化和体系化建设。</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E45C379D-AB0C-47CD-A61B-9ABB6480AC5D}"/>
              </a:ext>
            </a:extLst>
          </p:cNvPr>
          <p:cNvSpPr txBox="1"/>
          <p:nvPr/>
        </p:nvSpPr>
        <p:spPr>
          <a:xfrm>
            <a:off x="4741986" y="6980718"/>
            <a:ext cx="11412195" cy="2311851"/>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发展趋势：通过</a:t>
            </a:r>
            <a:r>
              <a:rPr lang="zh-CN" altLang="en-US" sz="2000" spc="159" dirty="0">
                <a:solidFill>
                  <a:schemeClr val="accent1"/>
                </a:solidFill>
                <a:latin typeface="思源黑体"/>
                <a:ea typeface="思源黑体"/>
              </a:rPr>
              <a:t>人工智能技术</a:t>
            </a:r>
            <a:r>
              <a:rPr lang="zh-CN" altLang="en-US" sz="2000" spc="159" dirty="0">
                <a:solidFill>
                  <a:srgbClr val="000000"/>
                </a:solidFill>
                <a:latin typeface="思源黑体"/>
                <a:ea typeface="思源黑体"/>
              </a:rPr>
              <a:t>，提升模拟器的智能化水平，实现</a:t>
            </a:r>
            <a:r>
              <a:rPr lang="zh-CN" altLang="en-US" sz="2000" spc="159" dirty="0">
                <a:solidFill>
                  <a:schemeClr val="accent1"/>
                </a:solidFill>
                <a:latin typeface="思源黑体"/>
                <a:ea typeface="思源黑体"/>
              </a:rPr>
              <a:t>模拟器的系统化、体系化建设</a:t>
            </a:r>
            <a:r>
              <a:rPr lang="zh-CN" altLang="en-US" sz="2000" spc="159" dirty="0">
                <a:solidFill>
                  <a:srgbClr val="000000"/>
                </a:solidFill>
                <a:latin typeface="思源黑体"/>
                <a:ea typeface="思源黑体"/>
              </a:rPr>
              <a:t>；利用</a:t>
            </a:r>
            <a:r>
              <a:rPr lang="zh-CN" altLang="en-US" sz="2000" spc="159" dirty="0">
                <a:solidFill>
                  <a:schemeClr val="accent1"/>
                </a:solidFill>
                <a:latin typeface="思源黑体"/>
                <a:ea typeface="思源黑体"/>
              </a:rPr>
              <a:t>大数据技术</a:t>
            </a:r>
            <a:r>
              <a:rPr lang="zh-CN" altLang="en-US" sz="2000" spc="159" dirty="0">
                <a:solidFill>
                  <a:srgbClr val="000000"/>
                </a:solidFill>
                <a:latin typeface="思源黑体"/>
                <a:ea typeface="思源黑体"/>
              </a:rPr>
              <a:t>构建云群体智能子系统，加强</a:t>
            </a:r>
            <a:r>
              <a:rPr lang="zh-CN" altLang="en-US" sz="2000" spc="159" dirty="0">
                <a:solidFill>
                  <a:schemeClr val="accent1"/>
                </a:solidFill>
                <a:latin typeface="思源黑体"/>
                <a:ea typeface="思源黑体"/>
              </a:rPr>
              <a:t>多群体知识的利用和促进群体智能的涌现</a:t>
            </a:r>
            <a:r>
              <a:rPr lang="zh-CN" altLang="en-US" sz="2000" spc="159" dirty="0">
                <a:solidFill>
                  <a:srgbClr val="000000"/>
                </a:solidFill>
                <a:latin typeface="思源黑体"/>
                <a:ea typeface="思源黑体"/>
              </a:rPr>
              <a:t>。</a:t>
            </a:r>
            <a:endParaRPr lang="en-US" altLang="zh-CN" sz="2000" spc="159" dirty="0">
              <a:solidFill>
                <a:srgbClr val="000000"/>
              </a:solidFill>
              <a:latin typeface="思源黑体"/>
              <a:ea typeface="思源黑体"/>
            </a:endParaRPr>
          </a:p>
          <a:p>
            <a:pPr>
              <a:lnSpc>
                <a:spcPts val="2559"/>
              </a:lnSpc>
            </a:pPr>
            <a:r>
              <a:rPr lang="zh-CN" altLang="en-US" sz="2000" spc="159" dirty="0">
                <a:solidFill>
                  <a:srgbClr val="000000"/>
                </a:solidFill>
                <a:latin typeface="思源黑体"/>
                <a:ea typeface="思源黑体"/>
              </a:rPr>
              <a:t>应用前景有：</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1)</a:t>
            </a:r>
            <a:r>
              <a:rPr lang="zh-CN" altLang="en-US" sz="2000" spc="159" dirty="0">
                <a:solidFill>
                  <a:srgbClr val="000000"/>
                </a:solidFill>
                <a:latin typeface="思源黑体"/>
                <a:ea typeface="思源黑体"/>
              </a:rPr>
              <a:t>模拟器智能化：模拟更真实的飞行环境和情境，提供更准确的训练和评估。</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2)</a:t>
            </a:r>
            <a:r>
              <a:rPr lang="zh-CN" altLang="en-US" sz="2000" spc="159" dirty="0">
                <a:solidFill>
                  <a:srgbClr val="000000"/>
                </a:solidFill>
                <a:latin typeface="思源黑体"/>
                <a:ea typeface="思源黑体"/>
              </a:rPr>
              <a:t>构建飞行模拟器的大脑模型，进一步完善和拓展模拟器的各方面功能，实现模拟器系统化和体系化建设。</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3)</a:t>
            </a:r>
            <a:r>
              <a:rPr lang="zh-CN" altLang="en-US" sz="2000" spc="159" dirty="0">
                <a:solidFill>
                  <a:srgbClr val="000000"/>
                </a:solidFill>
                <a:latin typeface="思源黑体"/>
                <a:ea typeface="思源黑体"/>
              </a:rPr>
              <a:t>解决模拟训练中的问题，提高训练效果和效率。</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6DBC31E2-41BF-471F-AAE6-CB4567AA85AD}"/>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58812C50-930E-4590-AF01-976F4128091F}"/>
              </a:ext>
            </a:extLst>
          </p:cNvPr>
          <p:cNvSpPr txBox="1"/>
          <p:nvPr/>
        </p:nvSpPr>
        <p:spPr>
          <a:xfrm>
            <a:off x="4741986" y="4650240"/>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35549238-ED7F-441F-95B6-48A4A2844F85}"/>
              </a:ext>
            </a:extLst>
          </p:cNvPr>
          <p:cNvSpPr txBox="1"/>
          <p:nvPr/>
        </p:nvSpPr>
        <p:spPr>
          <a:xfrm>
            <a:off x="4741986" y="6499966"/>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47645119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3053</Words>
  <Application>Microsoft Office PowerPoint</Application>
  <PresentationFormat>自定义</PresentationFormat>
  <Paragraphs>446</Paragraphs>
  <Slides>27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思源黑体 Bold</vt:lpstr>
      <vt:lpstr>思源黑体 Medium</vt:lpstr>
      <vt:lpstr>Calibri</vt:lpstr>
      <vt:lpstr>等线</vt:lpstr>
      <vt:lpstr>Aharoni CLM Bold</vt:lpstr>
      <vt:lpstr>Arial</vt:lpstr>
      <vt:lpstr>思源黑体</vt:lpstr>
      <vt:lpstr>Times New Roman</vt:lpstr>
      <vt:lpstr>思源黑体 Heavy</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蓝白色理工科课堂汇报展示大标题校园分享中文演示文稿</dc:title>
  <cp:lastModifiedBy>吴 凡</cp:lastModifiedBy>
  <cp:revision>19</cp:revision>
  <dcterms:created xsi:type="dcterms:W3CDTF">2006-08-16T00:00:00Z</dcterms:created>
  <dcterms:modified xsi:type="dcterms:W3CDTF">2023-12-04T06:38:10Z</dcterms:modified>
  <dc:identifier>DAF1_Kl0ZOE</dc:identifier>
</cp:coreProperties>
</file>